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60" r:id="rId2"/>
    <p:sldId id="866" r:id="rId3"/>
    <p:sldId id="864" r:id="rId4"/>
    <p:sldId id="867" r:id="rId5"/>
    <p:sldId id="868" r:id="rId6"/>
    <p:sldId id="874" r:id="rId7"/>
    <p:sldId id="875" r:id="rId8"/>
    <p:sldId id="861" r:id="rId9"/>
    <p:sldId id="877" r:id="rId10"/>
    <p:sldId id="884" r:id="rId11"/>
    <p:sldId id="878" r:id="rId12"/>
    <p:sldId id="885" r:id="rId13"/>
    <p:sldId id="879" r:id="rId14"/>
    <p:sldId id="886" r:id="rId15"/>
    <p:sldId id="880" r:id="rId16"/>
    <p:sldId id="87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C79F"/>
    <a:srgbClr val="948E75"/>
    <a:srgbClr val="F5EDD1"/>
    <a:srgbClr val="50473A"/>
    <a:srgbClr val="1D364A"/>
    <a:srgbClr val="FFA5B4"/>
    <a:srgbClr val="4090FF"/>
    <a:srgbClr val="FF7C80"/>
    <a:srgbClr val="1177FF"/>
    <a:srgbClr val="41A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87" autoAdjust="0"/>
    <p:restoredTop sz="96429" autoAdjust="0"/>
  </p:normalViewPr>
  <p:slideViewPr>
    <p:cSldViewPr snapToGrid="0">
      <p:cViewPr varScale="1">
        <p:scale>
          <a:sx n="85" d="100"/>
          <a:sy n="85" d="100"/>
        </p:scale>
        <p:origin x="802" y="7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2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98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2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9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38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75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70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6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5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0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2647042" y="2191536"/>
            <a:ext cx="7004336" cy="2308871"/>
          </a:xfrm>
          <a:prstGeom prst="rect">
            <a:avLst/>
          </a:prstGeom>
          <a:solidFill>
            <a:srgbClr val="4F4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133908" y="1942318"/>
            <a:ext cx="2881390" cy="2881390"/>
            <a:chOff x="14424025" y="3284212"/>
            <a:chExt cx="725488" cy="725488"/>
          </a:xfrm>
        </p:grpSpPr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14424025" y="3284212"/>
              <a:ext cx="725488" cy="725488"/>
            </a:xfrm>
            <a:prstGeom prst="ellipse">
              <a:avLst/>
            </a:prstGeom>
            <a:solidFill>
              <a:srgbClr val="2C281F"/>
            </a:solidFill>
            <a:ln w="254000">
              <a:solidFill>
                <a:srgbClr val="2C281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14458950" y="3320724"/>
              <a:ext cx="655638" cy="654050"/>
            </a:xfrm>
            <a:prstGeom prst="ellipse">
              <a:avLst/>
            </a:prstGeom>
            <a:solidFill>
              <a:srgbClr val="E2D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14479588" y="3339774"/>
              <a:ext cx="615950" cy="615950"/>
            </a:xfrm>
            <a:prstGeom prst="ellipse">
              <a:avLst/>
            </a:prstGeom>
            <a:solidFill>
              <a:srgbClr val="948E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14558963" y="3419149"/>
              <a:ext cx="455613" cy="455613"/>
            </a:xfrm>
            <a:prstGeom prst="ellipse">
              <a:avLst/>
            </a:pr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14597063" y="3457249"/>
              <a:ext cx="379413" cy="379413"/>
            </a:xfrm>
            <a:custGeom>
              <a:avLst/>
              <a:gdLst>
                <a:gd name="T0" fmla="*/ 719 w 719"/>
                <a:gd name="T1" fmla="*/ 360 h 718"/>
                <a:gd name="T2" fmla="*/ 718 w 719"/>
                <a:gd name="T3" fmla="*/ 396 h 718"/>
                <a:gd name="T4" fmla="*/ 703 w 719"/>
                <a:gd name="T5" fmla="*/ 466 h 718"/>
                <a:gd name="T6" fmla="*/ 676 w 719"/>
                <a:gd name="T7" fmla="*/ 531 h 718"/>
                <a:gd name="T8" fmla="*/ 637 w 719"/>
                <a:gd name="T9" fmla="*/ 589 h 718"/>
                <a:gd name="T10" fmla="*/ 588 w 719"/>
                <a:gd name="T11" fmla="*/ 636 h 718"/>
                <a:gd name="T12" fmla="*/ 532 w 719"/>
                <a:gd name="T13" fmla="*/ 675 h 718"/>
                <a:gd name="T14" fmla="*/ 467 w 719"/>
                <a:gd name="T15" fmla="*/ 703 h 718"/>
                <a:gd name="T16" fmla="*/ 397 w 719"/>
                <a:gd name="T17" fmla="*/ 717 h 718"/>
                <a:gd name="T18" fmla="*/ 361 w 719"/>
                <a:gd name="T19" fmla="*/ 718 h 718"/>
                <a:gd name="T20" fmla="*/ 323 w 719"/>
                <a:gd name="T21" fmla="*/ 717 h 718"/>
                <a:gd name="T22" fmla="*/ 253 w 719"/>
                <a:gd name="T23" fmla="*/ 703 h 718"/>
                <a:gd name="T24" fmla="*/ 189 w 719"/>
                <a:gd name="T25" fmla="*/ 675 h 718"/>
                <a:gd name="T26" fmla="*/ 132 w 719"/>
                <a:gd name="T27" fmla="*/ 636 h 718"/>
                <a:gd name="T28" fmla="*/ 83 w 719"/>
                <a:gd name="T29" fmla="*/ 589 h 718"/>
                <a:gd name="T30" fmla="*/ 44 w 719"/>
                <a:gd name="T31" fmla="*/ 531 h 718"/>
                <a:gd name="T32" fmla="*/ 16 w 719"/>
                <a:gd name="T33" fmla="*/ 466 h 718"/>
                <a:gd name="T34" fmla="*/ 2 w 719"/>
                <a:gd name="T35" fmla="*/ 396 h 718"/>
                <a:gd name="T36" fmla="*/ 0 w 719"/>
                <a:gd name="T37" fmla="*/ 360 h 718"/>
                <a:gd name="T38" fmla="*/ 2 w 719"/>
                <a:gd name="T39" fmla="*/ 322 h 718"/>
                <a:gd name="T40" fmla="*/ 16 w 719"/>
                <a:gd name="T41" fmla="*/ 252 h 718"/>
                <a:gd name="T42" fmla="*/ 44 w 719"/>
                <a:gd name="T43" fmla="*/ 188 h 718"/>
                <a:gd name="T44" fmla="*/ 83 w 719"/>
                <a:gd name="T45" fmla="*/ 131 h 718"/>
                <a:gd name="T46" fmla="*/ 132 w 719"/>
                <a:gd name="T47" fmla="*/ 82 h 718"/>
                <a:gd name="T48" fmla="*/ 189 w 719"/>
                <a:gd name="T49" fmla="*/ 43 h 718"/>
                <a:gd name="T50" fmla="*/ 253 w 719"/>
                <a:gd name="T51" fmla="*/ 16 h 718"/>
                <a:gd name="T52" fmla="*/ 323 w 719"/>
                <a:gd name="T53" fmla="*/ 1 h 718"/>
                <a:gd name="T54" fmla="*/ 361 w 719"/>
                <a:gd name="T55" fmla="*/ 0 h 718"/>
                <a:gd name="T56" fmla="*/ 397 w 719"/>
                <a:gd name="T57" fmla="*/ 1 h 718"/>
                <a:gd name="T58" fmla="*/ 467 w 719"/>
                <a:gd name="T59" fmla="*/ 16 h 718"/>
                <a:gd name="T60" fmla="*/ 532 w 719"/>
                <a:gd name="T61" fmla="*/ 43 h 718"/>
                <a:gd name="T62" fmla="*/ 588 w 719"/>
                <a:gd name="T63" fmla="*/ 82 h 718"/>
                <a:gd name="T64" fmla="*/ 637 w 719"/>
                <a:gd name="T65" fmla="*/ 131 h 718"/>
                <a:gd name="T66" fmla="*/ 676 w 719"/>
                <a:gd name="T67" fmla="*/ 188 h 718"/>
                <a:gd name="T68" fmla="*/ 703 w 719"/>
                <a:gd name="T69" fmla="*/ 252 h 718"/>
                <a:gd name="T70" fmla="*/ 718 w 719"/>
                <a:gd name="T71" fmla="*/ 322 h 718"/>
                <a:gd name="T72" fmla="*/ 719 w 719"/>
                <a:gd name="T73" fmla="*/ 36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9" h="718">
                  <a:moveTo>
                    <a:pt x="719" y="360"/>
                  </a:moveTo>
                  <a:lnTo>
                    <a:pt x="718" y="396"/>
                  </a:lnTo>
                  <a:lnTo>
                    <a:pt x="703" y="466"/>
                  </a:lnTo>
                  <a:lnTo>
                    <a:pt x="676" y="531"/>
                  </a:lnTo>
                  <a:lnTo>
                    <a:pt x="637" y="589"/>
                  </a:lnTo>
                  <a:lnTo>
                    <a:pt x="588" y="636"/>
                  </a:lnTo>
                  <a:lnTo>
                    <a:pt x="532" y="675"/>
                  </a:lnTo>
                  <a:lnTo>
                    <a:pt x="467" y="703"/>
                  </a:lnTo>
                  <a:lnTo>
                    <a:pt x="397" y="717"/>
                  </a:lnTo>
                  <a:lnTo>
                    <a:pt x="361" y="718"/>
                  </a:lnTo>
                  <a:lnTo>
                    <a:pt x="323" y="717"/>
                  </a:lnTo>
                  <a:lnTo>
                    <a:pt x="253" y="703"/>
                  </a:lnTo>
                  <a:lnTo>
                    <a:pt x="189" y="675"/>
                  </a:lnTo>
                  <a:lnTo>
                    <a:pt x="132" y="636"/>
                  </a:lnTo>
                  <a:lnTo>
                    <a:pt x="83" y="589"/>
                  </a:lnTo>
                  <a:lnTo>
                    <a:pt x="44" y="531"/>
                  </a:lnTo>
                  <a:lnTo>
                    <a:pt x="16" y="466"/>
                  </a:lnTo>
                  <a:lnTo>
                    <a:pt x="2" y="396"/>
                  </a:lnTo>
                  <a:lnTo>
                    <a:pt x="0" y="360"/>
                  </a:lnTo>
                  <a:lnTo>
                    <a:pt x="2" y="322"/>
                  </a:lnTo>
                  <a:lnTo>
                    <a:pt x="16" y="252"/>
                  </a:lnTo>
                  <a:lnTo>
                    <a:pt x="44" y="188"/>
                  </a:lnTo>
                  <a:lnTo>
                    <a:pt x="83" y="131"/>
                  </a:lnTo>
                  <a:lnTo>
                    <a:pt x="132" y="82"/>
                  </a:lnTo>
                  <a:lnTo>
                    <a:pt x="189" y="43"/>
                  </a:lnTo>
                  <a:lnTo>
                    <a:pt x="253" y="16"/>
                  </a:lnTo>
                  <a:lnTo>
                    <a:pt x="323" y="1"/>
                  </a:lnTo>
                  <a:lnTo>
                    <a:pt x="361" y="0"/>
                  </a:lnTo>
                  <a:lnTo>
                    <a:pt x="397" y="1"/>
                  </a:lnTo>
                  <a:lnTo>
                    <a:pt x="467" y="16"/>
                  </a:lnTo>
                  <a:lnTo>
                    <a:pt x="532" y="43"/>
                  </a:lnTo>
                  <a:lnTo>
                    <a:pt x="588" y="82"/>
                  </a:lnTo>
                  <a:lnTo>
                    <a:pt x="637" y="131"/>
                  </a:lnTo>
                  <a:lnTo>
                    <a:pt x="676" y="188"/>
                  </a:lnTo>
                  <a:lnTo>
                    <a:pt x="703" y="252"/>
                  </a:lnTo>
                  <a:lnTo>
                    <a:pt x="718" y="322"/>
                  </a:lnTo>
                  <a:lnTo>
                    <a:pt x="719" y="360"/>
                  </a:lnTo>
                  <a:close/>
                </a:path>
              </a:pathLst>
            </a:custGeom>
            <a:solidFill>
              <a:srgbClr val="2C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14884400" y="3484237"/>
              <a:ext cx="68263" cy="66675"/>
            </a:xfrm>
            <a:custGeom>
              <a:avLst/>
              <a:gdLst>
                <a:gd name="T0" fmla="*/ 88 w 129"/>
                <a:gd name="T1" fmla="*/ 117 h 128"/>
                <a:gd name="T2" fmla="*/ 80 w 129"/>
                <a:gd name="T3" fmla="*/ 124 h 128"/>
                <a:gd name="T4" fmla="*/ 65 w 129"/>
                <a:gd name="T5" fmla="*/ 128 h 128"/>
                <a:gd name="T6" fmla="*/ 42 w 129"/>
                <a:gd name="T7" fmla="*/ 117 h 128"/>
                <a:gd name="T8" fmla="*/ 26 w 129"/>
                <a:gd name="T9" fmla="*/ 102 h 128"/>
                <a:gd name="T10" fmla="*/ 11 w 129"/>
                <a:gd name="T11" fmla="*/ 87 h 128"/>
                <a:gd name="T12" fmla="*/ 0 w 129"/>
                <a:gd name="T13" fmla="*/ 64 h 128"/>
                <a:gd name="T14" fmla="*/ 5 w 129"/>
                <a:gd name="T15" fmla="*/ 48 h 128"/>
                <a:gd name="T16" fmla="*/ 11 w 129"/>
                <a:gd name="T17" fmla="*/ 41 h 128"/>
                <a:gd name="T18" fmla="*/ 36 w 129"/>
                <a:gd name="T19" fmla="*/ 16 h 128"/>
                <a:gd name="T20" fmla="*/ 44 w 129"/>
                <a:gd name="T21" fmla="*/ 9 h 128"/>
                <a:gd name="T22" fmla="*/ 64 w 129"/>
                <a:gd name="T23" fmla="*/ 0 h 128"/>
                <a:gd name="T24" fmla="*/ 85 w 129"/>
                <a:gd name="T25" fmla="*/ 0 h 128"/>
                <a:gd name="T26" fmla="*/ 104 w 129"/>
                <a:gd name="T27" fmla="*/ 9 h 128"/>
                <a:gd name="T28" fmla="*/ 113 w 129"/>
                <a:gd name="T29" fmla="*/ 16 h 128"/>
                <a:gd name="T30" fmla="*/ 120 w 129"/>
                <a:gd name="T31" fmla="*/ 23 h 128"/>
                <a:gd name="T32" fmla="*/ 129 w 129"/>
                <a:gd name="T33" fmla="*/ 43 h 128"/>
                <a:gd name="T34" fmla="*/ 129 w 129"/>
                <a:gd name="T35" fmla="*/ 65 h 128"/>
                <a:gd name="T36" fmla="*/ 120 w 129"/>
                <a:gd name="T37" fmla="*/ 84 h 128"/>
                <a:gd name="T38" fmla="*/ 113 w 129"/>
                <a:gd name="T39" fmla="*/ 92 h 128"/>
                <a:gd name="T40" fmla="*/ 88 w 129"/>
                <a:gd name="T41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128">
                  <a:moveTo>
                    <a:pt x="88" y="117"/>
                  </a:moveTo>
                  <a:lnTo>
                    <a:pt x="80" y="124"/>
                  </a:lnTo>
                  <a:lnTo>
                    <a:pt x="65" y="128"/>
                  </a:lnTo>
                  <a:lnTo>
                    <a:pt x="42" y="117"/>
                  </a:lnTo>
                  <a:lnTo>
                    <a:pt x="26" y="102"/>
                  </a:lnTo>
                  <a:lnTo>
                    <a:pt x="11" y="87"/>
                  </a:lnTo>
                  <a:lnTo>
                    <a:pt x="0" y="64"/>
                  </a:lnTo>
                  <a:lnTo>
                    <a:pt x="5" y="48"/>
                  </a:lnTo>
                  <a:lnTo>
                    <a:pt x="11" y="41"/>
                  </a:lnTo>
                  <a:lnTo>
                    <a:pt x="36" y="16"/>
                  </a:lnTo>
                  <a:lnTo>
                    <a:pt x="44" y="9"/>
                  </a:lnTo>
                  <a:lnTo>
                    <a:pt x="64" y="0"/>
                  </a:lnTo>
                  <a:lnTo>
                    <a:pt x="85" y="0"/>
                  </a:lnTo>
                  <a:lnTo>
                    <a:pt x="104" y="9"/>
                  </a:lnTo>
                  <a:lnTo>
                    <a:pt x="113" y="16"/>
                  </a:lnTo>
                  <a:lnTo>
                    <a:pt x="120" y="23"/>
                  </a:lnTo>
                  <a:lnTo>
                    <a:pt x="129" y="43"/>
                  </a:lnTo>
                  <a:lnTo>
                    <a:pt x="129" y="65"/>
                  </a:lnTo>
                  <a:lnTo>
                    <a:pt x="120" y="84"/>
                  </a:lnTo>
                  <a:lnTo>
                    <a:pt x="113" y="92"/>
                  </a:lnTo>
                  <a:lnTo>
                    <a:pt x="88" y="117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14624050" y="3744587"/>
              <a:ext cx="66675" cy="68263"/>
            </a:xfrm>
            <a:custGeom>
              <a:avLst/>
              <a:gdLst>
                <a:gd name="T0" fmla="*/ 40 w 128"/>
                <a:gd name="T1" fmla="*/ 12 h 128"/>
                <a:gd name="T2" fmla="*/ 47 w 128"/>
                <a:gd name="T3" fmla="*/ 5 h 128"/>
                <a:gd name="T4" fmla="*/ 63 w 128"/>
                <a:gd name="T5" fmla="*/ 0 h 128"/>
                <a:gd name="T6" fmla="*/ 86 w 128"/>
                <a:gd name="T7" fmla="*/ 12 h 128"/>
                <a:gd name="T8" fmla="*/ 102 w 128"/>
                <a:gd name="T9" fmla="*/ 26 h 128"/>
                <a:gd name="T10" fmla="*/ 117 w 128"/>
                <a:gd name="T11" fmla="*/ 42 h 128"/>
                <a:gd name="T12" fmla="*/ 128 w 128"/>
                <a:gd name="T13" fmla="*/ 65 h 128"/>
                <a:gd name="T14" fmla="*/ 124 w 128"/>
                <a:gd name="T15" fmla="*/ 81 h 128"/>
                <a:gd name="T16" fmla="*/ 117 w 128"/>
                <a:gd name="T17" fmla="*/ 88 h 128"/>
                <a:gd name="T18" fmla="*/ 92 w 128"/>
                <a:gd name="T19" fmla="*/ 113 h 128"/>
                <a:gd name="T20" fmla="*/ 83 w 128"/>
                <a:gd name="T21" fmla="*/ 120 h 128"/>
                <a:gd name="T22" fmla="*/ 65 w 128"/>
                <a:gd name="T23" fmla="*/ 128 h 128"/>
                <a:gd name="T24" fmla="*/ 43 w 128"/>
                <a:gd name="T25" fmla="*/ 128 h 128"/>
                <a:gd name="T26" fmla="*/ 23 w 128"/>
                <a:gd name="T27" fmla="*/ 120 h 128"/>
                <a:gd name="T28" fmla="*/ 16 w 128"/>
                <a:gd name="T29" fmla="*/ 113 h 128"/>
                <a:gd name="T30" fmla="*/ 9 w 128"/>
                <a:gd name="T31" fmla="*/ 105 h 128"/>
                <a:gd name="T32" fmla="*/ 0 w 128"/>
                <a:gd name="T33" fmla="*/ 85 h 128"/>
                <a:gd name="T34" fmla="*/ 0 w 128"/>
                <a:gd name="T35" fmla="*/ 64 h 128"/>
                <a:gd name="T36" fmla="*/ 9 w 128"/>
                <a:gd name="T37" fmla="*/ 45 h 128"/>
                <a:gd name="T38" fmla="*/ 16 w 128"/>
                <a:gd name="T39" fmla="*/ 36 h 128"/>
                <a:gd name="T40" fmla="*/ 40 w 128"/>
                <a:gd name="T41" fmla="*/ 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40" y="12"/>
                  </a:moveTo>
                  <a:lnTo>
                    <a:pt x="47" y="5"/>
                  </a:lnTo>
                  <a:lnTo>
                    <a:pt x="63" y="0"/>
                  </a:lnTo>
                  <a:lnTo>
                    <a:pt x="86" y="12"/>
                  </a:lnTo>
                  <a:lnTo>
                    <a:pt x="102" y="26"/>
                  </a:lnTo>
                  <a:lnTo>
                    <a:pt x="117" y="42"/>
                  </a:lnTo>
                  <a:lnTo>
                    <a:pt x="128" y="65"/>
                  </a:lnTo>
                  <a:lnTo>
                    <a:pt x="124" y="81"/>
                  </a:lnTo>
                  <a:lnTo>
                    <a:pt x="117" y="88"/>
                  </a:lnTo>
                  <a:lnTo>
                    <a:pt x="92" y="113"/>
                  </a:lnTo>
                  <a:lnTo>
                    <a:pt x="83" y="120"/>
                  </a:lnTo>
                  <a:lnTo>
                    <a:pt x="65" y="128"/>
                  </a:lnTo>
                  <a:lnTo>
                    <a:pt x="43" y="128"/>
                  </a:lnTo>
                  <a:lnTo>
                    <a:pt x="23" y="120"/>
                  </a:lnTo>
                  <a:lnTo>
                    <a:pt x="16" y="113"/>
                  </a:lnTo>
                  <a:lnTo>
                    <a:pt x="9" y="105"/>
                  </a:lnTo>
                  <a:lnTo>
                    <a:pt x="0" y="85"/>
                  </a:lnTo>
                  <a:lnTo>
                    <a:pt x="0" y="64"/>
                  </a:lnTo>
                  <a:lnTo>
                    <a:pt x="9" y="45"/>
                  </a:lnTo>
                  <a:lnTo>
                    <a:pt x="16" y="36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14884400" y="3744587"/>
              <a:ext cx="68263" cy="68263"/>
            </a:xfrm>
            <a:custGeom>
              <a:avLst/>
              <a:gdLst>
                <a:gd name="T0" fmla="*/ 11 w 129"/>
                <a:gd name="T1" fmla="*/ 88 h 128"/>
                <a:gd name="T2" fmla="*/ 5 w 129"/>
                <a:gd name="T3" fmla="*/ 79 h 128"/>
                <a:gd name="T4" fmla="*/ 0 w 129"/>
                <a:gd name="T5" fmla="*/ 65 h 128"/>
                <a:gd name="T6" fmla="*/ 11 w 129"/>
                <a:gd name="T7" fmla="*/ 42 h 128"/>
                <a:gd name="T8" fmla="*/ 26 w 129"/>
                <a:gd name="T9" fmla="*/ 26 h 128"/>
                <a:gd name="T10" fmla="*/ 42 w 129"/>
                <a:gd name="T11" fmla="*/ 10 h 128"/>
                <a:gd name="T12" fmla="*/ 65 w 129"/>
                <a:gd name="T13" fmla="*/ 0 h 128"/>
                <a:gd name="T14" fmla="*/ 80 w 129"/>
                <a:gd name="T15" fmla="*/ 4 h 128"/>
                <a:gd name="T16" fmla="*/ 88 w 129"/>
                <a:gd name="T17" fmla="*/ 10 h 128"/>
                <a:gd name="T18" fmla="*/ 113 w 129"/>
                <a:gd name="T19" fmla="*/ 36 h 128"/>
                <a:gd name="T20" fmla="*/ 120 w 129"/>
                <a:gd name="T21" fmla="*/ 43 h 128"/>
                <a:gd name="T22" fmla="*/ 129 w 129"/>
                <a:gd name="T23" fmla="*/ 63 h 128"/>
                <a:gd name="T24" fmla="*/ 129 w 129"/>
                <a:gd name="T25" fmla="*/ 85 h 128"/>
                <a:gd name="T26" fmla="*/ 120 w 129"/>
                <a:gd name="T27" fmla="*/ 103 h 128"/>
                <a:gd name="T28" fmla="*/ 113 w 129"/>
                <a:gd name="T29" fmla="*/ 112 h 128"/>
                <a:gd name="T30" fmla="*/ 104 w 129"/>
                <a:gd name="T31" fmla="*/ 119 h 128"/>
                <a:gd name="T32" fmla="*/ 85 w 129"/>
                <a:gd name="T33" fmla="*/ 128 h 128"/>
                <a:gd name="T34" fmla="*/ 64 w 129"/>
                <a:gd name="T35" fmla="*/ 128 h 128"/>
                <a:gd name="T36" fmla="*/ 44 w 129"/>
                <a:gd name="T37" fmla="*/ 119 h 128"/>
                <a:gd name="T38" fmla="*/ 36 w 129"/>
                <a:gd name="T39" fmla="*/ 112 h 128"/>
                <a:gd name="T40" fmla="*/ 11 w 129"/>
                <a:gd name="T4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128">
                  <a:moveTo>
                    <a:pt x="11" y="88"/>
                  </a:moveTo>
                  <a:lnTo>
                    <a:pt x="5" y="79"/>
                  </a:lnTo>
                  <a:lnTo>
                    <a:pt x="0" y="65"/>
                  </a:lnTo>
                  <a:lnTo>
                    <a:pt x="11" y="42"/>
                  </a:lnTo>
                  <a:lnTo>
                    <a:pt x="26" y="26"/>
                  </a:lnTo>
                  <a:lnTo>
                    <a:pt x="42" y="10"/>
                  </a:lnTo>
                  <a:lnTo>
                    <a:pt x="65" y="0"/>
                  </a:lnTo>
                  <a:lnTo>
                    <a:pt x="80" y="4"/>
                  </a:lnTo>
                  <a:lnTo>
                    <a:pt x="88" y="10"/>
                  </a:lnTo>
                  <a:lnTo>
                    <a:pt x="113" y="36"/>
                  </a:lnTo>
                  <a:lnTo>
                    <a:pt x="120" y="43"/>
                  </a:lnTo>
                  <a:lnTo>
                    <a:pt x="129" y="63"/>
                  </a:lnTo>
                  <a:lnTo>
                    <a:pt x="129" y="85"/>
                  </a:lnTo>
                  <a:lnTo>
                    <a:pt x="120" y="103"/>
                  </a:lnTo>
                  <a:lnTo>
                    <a:pt x="113" y="112"/>
                  </a:lnTo>
                  <a:lnTo>
                    <a:pt x="104" y="119"/>
                  </a:lnTo>
                  <a:lnTo>
                    <a:pt x="85" y="128"/>
                  </a:lnTo>
                  <a:lnTo>
                    <a:pt x="64" y="128"/>
                  </a:lnTo>
                  <a:lnTo>
                    <a:pt x="44" y="119"/>
                  </a:lnTo>
                  <a:lnTo>
                    <a:pt x="36" y="112"/>
                  </a:lnTo>
                  <a:lnTo>
                    <a:pt x="11" y="88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14622463" y="3484237"/>
              <a:ext cx="66675" cy="66675"/>
            </a:xfrm>
            <a:custGeom>
              <a:avLst/>
              <a:gdLst>
                <a:gd name="T0" fmla="*/ 117 w 127"/>
                <a:gd name="T1" fmla="*/ 41 h 128"/>
                <a:gd name="T2" fmla="*/ 124 w 127"/>
                <a:gd name="T3" fmla="*/ 48 h 128"/>
                <a:gd name="T4" fmla="*/ 127 w 127"/>
                <a:gd name="T5" fmla="*/ 64 h 128"/>
                <a:gd name="T6" fmla="*/ 117 w 127"/>
                <a:gd name="T7" fmla="*/ 87 h 128"/>
                <a:gd name="T8" fmla="*/ 101 w 127"/>
                <a:gd name="T9" fmla="*/ 102 h 128"/>
                <a:gd name="T10" fmla="*/ 87 w 127"/>
                <a:gd name="T11" fmla="*/ 117 h 128"/>
                <a:gd name="T12" fmla="*/ 64 w 127"/>
                <a:gd name="T13" fmla="*/ 128 h 128"/>
                <a:gd name="T14" fmla="*/ 48 w 127"/>
                <a:gd name="T15" fmla="*/ 124 h 128"/>
                <a:gd name="T16" fmla="*/ 41 w 127"/>
                <a:gd name="T17" fmla="*/ 117 h 128"/>
                <a:gd name="T18" fmla="*/ 15 w 127"/>
                <a:gd name="T19" fmla="*/ 92 h 128"/>
                <a:gd name="T20" fmla="*/ 8 w 127"/>
                <a:gd name="T21" fmla="*/ 84 h 128"/>
                <a:gd name="T22" fmla="*/ 0 w 127"/>
                <a:gd name="T23" fmla="*/ 65 h 128"/>
                <a:gd name="T24" fmla="*/ 0 w 127"/>
                <a:gd name="T25" fmla="*/ 43 h 128"/>
                <a:gd name="T26" fmla="*/ 8 w 127"/>
                <a:gd name="T27" fmla="*/ 23 h 128"/>
                <a:gd name="T28" fmla="*/ 15 w 127"/>
                <a:gd name="T29" fmla="*/ 16 h 128"/>
                <a:gd name="T30" fmla="*/ 24 w 127"/>
                <a:gd name="T31" fmla="*/ 9 h 128"/>
                <a:gd name="T32" fmla="*/ 44 w 127"/>
                <a:gd name="T33" fmla="*/ 0 h 128"/>
                <a:gd name="T34" fmla="*/ 64 w 127"/>
                <a:gd name="T35" fmla="*/ 0 h 128"/>
                <a:gd name="T36" fmla="*/ 84 w 127"/>
                <a:gd name="T37" fmla="*/ 9 h 128"/>
                <a:gd name="T38" fmla="*/ 93 w 127"/>
                <a:gd name="T39" fmla="*/ 16 h 128"/>
                <a:gd name="T40" fmla="*/ 117 w 127"/>
                <a:gd name="T4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117" y="41"/>
                  </a:moveTo>
                  <a:lnTo>
                    <a:pt x="124" y="48"/>
                  </a:lnTo>
                  <a:lnTo>
                    <a:pt x="127" y="64"/>
                  </a:lnTo>
                  <a:lnTo>
                    <a:pt x="117" y="87"/>
                  </a:lnTo>
                  <a:lnTo>
                    <a:pt x="101" y="102"/>
                  </a:lnTo>
                  <a:lnTo>
                    <a:pt x="87" y="117"/>
                  </a:lnTo>
                  <a:lnTo>
                    <a:pt x="64" y="128"/>
                  </a:lnTo>
                  <a:lnTo>
                    <a:pt x="48" y="124"/>
                  </a:lnTo>
                  <a:lnTo>
                    <a:pt x="41" y="117"/>
                  </a:lnTo>
                  <a:lnTo>
                    <a:pt x="15" y="92"/>
                  </a:lnTo>
                  <a:lnTo>
                    <a:pt x="8" y="84"/>
                  </a:lnTo>
                  <a:lnTo>
                    <a:pt x="0" y="65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5" y="16"/>
                  </a:lnTo>
                  <a:lnTo>
                    <a:pt x="24" y="9"/>
                  </a:lnTo>
                  <a:lnTo>
                    <a:pt x="44" y="0"/>
                  </a:lnTo>
                  <a:lnTo>
                    <a:pt x="64" y="0"/>
                  </a:lnTo>
                  <a:lnTo>
                    <a:pt x="84" y="9"/>
                  </a:lnTo>
                  <a:lnTo>
                    <a:pt x="93" y="16"/>
                  </a:lnTo>
                  <a:lnTo>
                    <a:pt x="117" y="41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14943138" y="3620762"/>
              <a:ext cx="65088" cy="55563"/>
            </a:xfrm>
            <a:custGeom>
              <a:avLst/>
              <a:gdLst>
                <a:gd name="T0" fmla="*/ 33 w 122"/>
                <a:gd name="T1" fmla="*/ 107 h 107"/>
                <a:gd name="T2" fmla="*/ 23 w 122"/>
                <a:gd name="T3" fmla="*/ 107 h 107"/>
                <a:gd name="T4" fmla="*/ 10 w 122"/>
                <a:gd name="T5" fmla="*/ 98 h 107"/>
                <a:gd name="T6" fmla="*/ 0 w 122"/>
                <a:gd name="T7" fmla="*/ 75 h 107"/>
                <a:gd name="T8" fmla="*/ 0 w 122"/>
                <a:gd name="T9" fmla="*/ 53 h 107"/>
                <a:gd name="T10" fmla="*/ 0 w 122"/>
                <a:gd name="T11" fmla="*/ 32 h 107"/>
                <a:gd name="T12" fmla="*/ 8 w 122"/>
                <a:gd name="T13" fmla="*/ 9 h 107"/>
                <a:gd name="T14" fmla="*/ 21 w 122"/>
                <a:gd name="T15" fmla="*/ 0 h 107"/>
                <a:gd name="T16" fmla="*/ 33 w 122"/>
                <a:gd name="T17" fmla="*/ 0 h 107"/>
                <a:gd name="T18" fmla="*/ 69 w 122"/>
                <a:gd name="T19" fmla="*/ 0 h 107"/>
                <a:gd name="T20" fmla="*/ 79 w 122"/>
                <a:gd name="T21" fmla="*/ 0 h 107"/>
                <a:gd name="T22" fmla="*/ 99 w 122"/>
                <a:gd name="T23" fmla="*/ 9 h 107"/>
                <a:gd name="T24" fmla="*/ 114 w 122"/>
                <a:gd name="T25" fmla="*/ 23 h 107"/>
                <a:gd name="T26" fmla="*/ 122 w 122"/>
                <a:gd name="T27" fmla="*/ 43 h 107"/>
                <a:gd name="T28" fmla="*/ 122 w 122"/>
                <a:gd name="T29" fmla="*/ 53 h 107"/>
                <a:gd name="T30" fmla="*/ 122 w 122"/>
                <a:gd name="T31" fmla="*/ 63 h 107"/>
                <a:gd name="T32" fmla="*/ 114 w 122"/>
                <a:gd name="T33" fmla="*/ 84 h 107"/>
                <a:gd name="T34" fmla="*/ 99 w 122"/>
                <a:gd name="T35" fmla="*/ 98 h 107"/>
                <a:gd name="T36" fmla="*/ 79 w 122"/>
                <a:gd name="T37" fmla="*/ 107 h 107"/>
                <a:gd name="T38" fmla="*/ 69 w 122"/>
                <a:gd name="T39" fmla="*/ 107 h 107"/>
                <a:gd name="T40" fmla="*/ 33 w 122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07">
                  <a:moveTo>
                    <a:pt x="33" y="107"/>
                  </a:moveTo>
                  <a:lnTo>
                    <a:pt x="23" y="107"/>
                  </a:lnTo>
                  <a:lnTo>
                    <a:pt x="10" y="98"/>
                  </a:lnTo>
                  <a:lnTo>
                    <a:pt x="0" y="75"/>
                  </a:lnTo>
                  <a:lnTo>
                    <a:pt x="0" y="53"/>
                  </a:lnTo>
                  <a:lnTo>
                    <a:pt x="0" y="32"/>
                  </a:lnTo>
                  <a:lnTo>
                    <a:pt x="8" y="9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69" y="0"/>
                  </a:lnTo>
                  <a:lnTo>
                    <a:pt x="79" y="0"/>
                  </a:lnTo>
                  <a:lnTo>
                    <a:pt x="99" y="9"/>
                  </a:lnTo>
                  <a:lnTo>
                    <a:pt x="114" y="23"/>
                  </a:lnTo>
                  <a:lnTo>
                    <a:pt x="122" y="43"/>
                  </a:lnTo>
                  <a:lnTo>
                    <a:pt x="122" y="53"/>
                  </a:lnTo>
                  <a:lnTo>
                    <a:pt x="122" y="63"/>
                  </a:lnTo>
                  <a:lnTo>
                    <a:pt x="114" y="84"/>
                  </a:lnTo>
                  <a:lnTo>
                    <a:pt x="99" y="98"/>
                  </a:lnTo>
                  <a:lnTo>
                    <a:pt x="79" y="107"/>
                  </a:lnTo>
                  <a:lnTo>
                    <a:pt x="69" y="107"/>
                  </a:lnTo>
                  <a:lnTo>
                    <a:pt x="33" y="107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14566900" y="3620762"/>
              <a:ext cx="65088" cy="55563"/>
            </a:xfrm>
            <a:custGeom>
              <a:avLst/>
              <a:gdLst>
                <a:gd name="T0" fmla="*/ 91 w 124"/>
                <a:gd name="T1" fmla="*/ 0 h 107"/>
                <a:gd name="T2" fmla="*/ 101 w 124"/>
                <a:gd name="T3" fmla="*/ 0 h 107"/>
                <a:gd name="T4" fmla="*/ 114 w 124"/>
                <a:gd name="T5" fmla="*/ 9 h 107"/>
                <a:gd name="T6" fmla="*/ 122 w 124"/>
                <a:gd name="T7" fmla="*/ 32 h 107"/>
                <a:gd name="T8" fmla="*/ 124 w 124"/>
                <a:gd name="T9" fmla="*/ 53 h 107"/>
                <a:gd name="T10" fmla="*/ 122 w 124"/>
                <a:gd name="T11" fmla="*/ 75 h 107"/>
                <a:gd name="T12" fmla="*/ 115 w 124"/>
                <a:gd name="T13" fmla="*/ 98 h 107"/>
                <a:gd name="T14" fmla="*/ 101 w 124"/>
                <a:gd name="T15" fmla="*/ 107 h 107"/>
                <a:gd name="T16" fmla="*/ 91 w 124"/>
                <a:gd name="T17" fmla="*/ 107 h 107"/>
                <a:gd name="T18" fmla="*/ 55 w 124"/>
                <a:gd name="T19" fmla="*/ 107 h 107"/>
                <a:gd name="T20" fmla="*/ 43 w 124"/>
                <a:gd name="T21" fmla="*/ 107 h 107"/>
                <a:gd name="T22" fmla="*/ 24 w 124"/>
                <a:gd name="T23" fmla="*/ 98 h 107"/>
                <a:gd name="T24" fmla="*/ 10 w 124"/>
                <a:gd name="T25" fmla="*/ 84 h 107"/>
                <a:gd name="T26" fmla="*/ 1 w 124"/>
                <a:gd name="T27" fmla="*/ 63 h 107"/>
                <a:gd name="T28" fmla="*/ 0 w 124"/>
                <a:gd name="T29" fmla="*/ 53 h 107"/>
                <a:gd name="T30" fmla="*/ 1 w 124"/>
                <a:gd name="T31" fmla="*/ 43 h 107"/>
                <a:gd name="T32" fmla="*/ 10 w 124"/>
                <a:gd name="T33" fmla="*/ 23 h 107"/>
                <a:gd name="T34" fmla="*/ 24 w 124"/>
                <a:gd name="T35" fmla="*/ 9 h 107"/>
                <a:gd name="T36" fmla="*/ 43 w 124"/>
                <a:gd name="T37" fmla="*/ 0 h 107"/>
                <a:gd name="T38" fmla="*/ 55 w 124"/>
                <a:gd name="T39" fmla="*/ 0 h 107"/>
                <a:gd name="T40" fmla="*/ 91 w 124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07">
                  <a:moveTo>
                    <a:pt x="91" y="0"/>
                  </a:moveTo>
                  <a:lnTo>
                    <a:pt x="101" y="0"/>
                  </a:lnTo>
                  <a:lnTo>
                    <a:pt x="114" y="9"/>
                  </a:lnTo>
                  <a:lnTo>
                    <a:pt x="122" y="32"/>
                  </a:lnTo>
                  <a:lnTo>
                    <a:pt x="124" y="53"/>
                  </a:lnTo>
                  <a:lnTo>
                    <a:pt x="122" y="75"/>
                  </a:lnTo>
                  <a:lnTo>
                    <a:pt x="115" y="98"/>
                  </a:lnTo>
                  <a:lnTo>
                    <a:pt x="101" y="107"/>
                  </a:lnTo>
                  <a:lnTo>
                    <a:pt x="91" y="107"/>
                  </a:lnTo>
                  <a:lnTo>
                    <a:pt x="55" y="107"/>
                  </a:lnTo>
                  <a:lnTo>
                    <a:pt x="43" y="107"/>
                  </a:lnTo>
                  <a:lnTo>
                    <a:pt x="24" y="98"/>
                  </a:lnTo>
                  <a:lnTo>
                    <a:pt x="10" y="84"/>
                  </a:lnTo>
                  <a:lnTo>
                    <a:pt x="1" y="63"/>
                  </a:lnTo>
                  <a:lnTo>
                    <a:pt x="0" y="53"/>
                  </a:lnTo>
                  <a:lnTo>
                    <a:pt x="1" y="43"/>
                  </a:lnTo>
                  <a:lnTo>
                    <a:pt x="10" y="23"/>
                  </a:lnTo>
                  <a:lnTo>
                    <a:pt x="24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14758988" y="3803324"/>
              <a:ext cx="57150" cy="65088"/>
            </a:xfrm>
            <a:custGeom>
              <a:avLst/>
              <a:gdLst>
                <a:gd name="T0" fmla="*/ 0 w 108"/>
                <a:gd name="T1" fmla="*/ 33 h 123"/>
                <a:gd name="T2" fmla="*/ 1 w 108"/>
                <a:gd name="T3" fmla="*/ 23 h 123"/>
                <a:gd name="T4" fmla="*/ 10 w 108"/>
                <a:gd name="T5" fmla="*/ 10 h 123"/>
                <a:gd name="T6" fmla="*/ 33 w 108"/>
                <a:gd name="T7" fmla="*/ 0 h 123"/>
                <a:gd name="T8" fmla="*/ 55 w 108"/>
                <a:gd name="T9" fmla="*/ 0 h 123"/>
                <a:gd name="T10" fmla="*/ 75 w 108"/>
                <a:gd name="T11" fmla="*/ 0 h 123"/>
                <a:gd name="T12" fmla="*/ 99 w 108"/>
                <a:gd name="T13" fmla="*/ 9 h 123"/>
                <a:gd name="T14" fmla="*/ 106 w 108"/>
                <a:gd name="T15" fmla="*/ 22 h 123"/>
                <a:gd name="T16" fmla="*/ 108 w 108"/>
                <a:gd name="T17" fmla="*/ 33 h 123"/>
                <a:gd name="T18" fmla="*/ 108 w 108"/>
                <a:gd name="T19" fmla="*/ 69 h 123"/>
                <a:gd name="T20" fmla="*/ 106 w 108"/>
                <a:gd name="T21" fmla="*/ 79 h 123"/>
                <a:gd name="T22" fmla="*/ 99 w 108"/>
                <a:gd name="T23" fmla="*/ 99 h 123"/>
                <a:gd name="T24" fmla="*/ 83 w 108"/>
                <a:gd name="T25" fmla="*/ 114 h 123"/>
                <a:gd name="T26" fmla="*/ 65 w 108"/>
                <a:gd name="T27" fmla="*/ 123 h 123"/>
                <a:gd name="T28" fmla="*/ 55 w 108"/>
                <a:gd name="T29" fmla="*/ 123 h 123"/>
                <a:gd name="T30" fmla="*/ 43 w 108"/>
                <a:gd name="T31" fmla="*/ 123 h 123"/>
                <a:gd name="T32" fmla="*/ 24 w 108"/>
                <a:gd name="T33" fmla="*/ 114 h 123"/>
                <a:gd name="T34" fmla="*/ 10 w 108"/>
                <a:gd name="T35" fmla="*/ 99 h 123"/>
                <a:gd name="T36" fmla="*/ 1 w 108"/>
                <a:gd name="T37" fmla="*/ 79 h 123"/>
                <a:gd name="T38" fmla="*/ 0 w 108"/>
                <a:gd name="T39" fmla="*/ 69 h 123"/>
                <a:gd name="T40" fmla="*/ 0 w 108"/>
                <a:gd name="T41" fmla="*/ 3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123">
                  <a:moveTo>
                    <a:pt x="0" y="33"/>
                  </a:moveTo>
                  <a:lnTo>
                    <a:pt x="1" y="23"/>
                  </a:lnTo>
                  <a:lnTo>
                    <a:pt x="10" y="10"/>
                  </a:lnTo>
                  <a:lnTo>
                    <a:pt x="33" y="0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99" y="9"/>
                  </a:lnTo>
                  <a:lnTo>
                    <a:pt x="106" y="22"/>
                  </a:lnTo>
                  <a:lnTo>
                    <a:pt x="108" y="33"/>
                  </a:lnTo>
                  <a:lnTo>
                    <a:pt x="108" y="69"/>
                  </a:lnTo>
                  <a:lnTo>
                    <a:pt x="106" y="79"/>
                  </a:lnTo>
                  <a:lnTo>
                    <a:pt x="99" y="99"/>
                  </a:lnTo>
                  <a:lnTo>
                    <a:pt x="83" y="114"/>
                  </a:lnTo>
                  <a:lnTo>
                    <a:pt x="65" y="123"/>
                  </a:lnTo>
                  <a:lnTo>
                    <a:pt x="55" y="123"/>
                  </a:lnTo>
                  <a:lnTo>
                    <a:pt x="43" y="123"/>
                  </a:lnTo>
                  <a:lnTo>
                    <a:pt x="24" y="114"/>
                  </a:lnTo>
                  <a:lnTo>
                    <a:pt x="10" y="99"/>
                  </a:lnTo>
                  <a:lnTo>
                    <a:pt x="1" y="79"/>
                  </a:lnTo>
                  <a:lnTo>
                    <a:pt x="0" y="69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14758988" y="3427087"/>
              <a:ext cx="57150" cy="65088"/>
            </a:xfrm>
            <a:custGeom>
              <a:avLst/>
              <a:gdLst>
                <a:gd name="T0" fmla="*/ 108 w 108"/>
                <a:gd name="T1" fmla="*/ 91 h 124"/>
                <a:gd name="T2" fmla="*/ 106 w 108"/>
                <a:gd name="T3" fmla="*/ 101 h 124"/>
                <a:gd name="T4" fmla="*/ 99 w 108"/>
                <a:gd name="T5" fmla="*/ 114 h 124"/>
                <a:gd name="T6" fmla="*/ 75 w 108"/>
                <a:gd name="T7" fmla="*/ 123 h 124"/>
                <a:gd name="T8" fmla="*/ 55 w 108"/>
                <a:gd name="T9" fmla="*/ 124 h 124"/>
                <a:gd name="T10" fmla="*/ 33 w 108"/>
                <a:gd name="T11" fmla="*/ 124 h 124"/>
                <a:gd name="T12" fmla="*/ 10 w 108"/>
                <a:gd name="T13" fmla="*/ 115 h 124"/>
                <a:gd name="T14" fmla="*/ 1 w 108"/>
                <a:gd name="T15" fmla="*/ 101 h 124"/>
                <a:gd name="T16" fmla="*/ 0 w 108"/>
                <a:gd name="T17" fmla="*/ 91 h 124"/>
                <a:gd name="T18" fmla="*/ 0 w 108"/>
                <a:gd name="T19" fmla="*/ 55 h 124"/>
                <a:gd name="T20" fmla="*/ 1 w 108"/>
                <a:gd name="T21" fmla="*/ 43 h 124"/>
                <a:gd name="T22" fmla="*/ 10 w 108"/>
                <a:gd name="T23" fmla="*/ 25 h 124"/>
                <a:gd name="T24" fmla="*/ 24 w 108"/>
                <a:gd name="T25" fmla="*/ 10 h 124"/>
                <a:gd name="T26" fmla="*/ 43 w 108"/>
                <a:gd name="T27" fmla="*/ 2 h 124"/>
                <a:gd name="T28" fmla="*/ 55 w 108"/>
                <a:gd name="T29" fmla="*/ 0 h 124"/>
                <a:gd name="T30" fmla="*/ 65 w 108"/>
                <a:gd name="T31" fmla="*/ 2 h 124"/>
                <a:gd name="T32" fmla="*/ 83 w 108"/>
                <a:gd name="T33" fmla="*/ 10 h 124"/>
                <a:gd name="T34" fmla="*/ 99 w 108"/>
                <a:gd name="T35" fmla="*/ 25 h 124"/>
                <a:gd name="T36" fmla="*/ 106 w 108"/>
                <a:gd name="T37" fmla="*/ 43 h 124"/>
                <a:gd name="T38" fmla="*/ 108 w 108"/>
                <a:gd name="T39" fmla="*/ 55 h 124"/>
                <a:gd name="T40" fmla="*/ 108 w 108"/>
                <a:gd name="T41" fmla="*/ 9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124">
                  <a:moveTo>
                    <a:pt x="108" y="91"/>
                  </a:moveTo>
                  <a:lnTo>
                    <a:pt x="106" y="101"/>
                  </a:lnTo>
                  <a:lnTo>
                    <a:pt x="99" y="114"/>
                  </a:lnTo>
                  <a:lnTo>
                    <a:pt x="75" y="123"/>
                  </a:lnTo>
                  <a:lnTo>
                    <a:pt x="55" y="124"/>
                  </a:lnTo>
                  <a:lnTo>
                    <a:pt x="33" y="124"/>
                  </a:lnTo>
                  <a:lnTo>
                    <a:pt x="10" y="115"/>
                  </a:lnTo>
                  <a:lnTo>
                    <a:pt x="1" y="101"/>
                  </a:lnTo>
                  <a:lnTo>
                    <a:pt x="0" y="91"/>
                  </a:lnTo>
                  <a:lnTo>
                    <a:pt x="0" y="55"/>
                  </a:lnTo>
                  <a:lnTo>
                    <a:pt x="1" y="43"/>
                  </a:lnTo>
                  <a:lnTo>
                    <a:pt x="10" y="25"/>
                  </a:lnTo>
                  <a:lnTo>
                    <a:pt x="24" y="10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65" y="2"/>
                  </a:lnTo>
                  <a:lnTo>
                    <a:pt x="83" y="10"/>
                  </a:lnTo>
                  <a:lnTo>
                    <a:pt x="99" y="25"/>
                  </a:lnTo>
                  <a:lnTo>
                    <a:pt x="106" y="43"/>
                  </a:lnTo>
                  <a:lnTo>
                    <a:pt x="108" y="55"/>
                  </a:lnTo>
                  <a:lnTo>
                    <a:pt x="108" y="91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2454434" y="1942318"/>
            <a:ext cx="2881390" cy="2881390"/>
            <a:chOff x="14424025" y="3284212"/>
            <a:chExt cx="725488" cy="725488"/>
          </a:xfrm>
        </p:grpSpPr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14424025" y="3284212"/>
              <a:ext cx="725488" cy="725488"/>
            </a:xfrm>
            <a:prstGeom prst="ellipse">
              <a:avLst/>
            </a:prstGeom>
            <a:solidFill>
              <a:srgbClr val="2C281F"/>
            </a:solidFill>
            <a:ln w="635000">
              <a:solidFill>
                <a:srgbClr val="2C281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55"/>
            <p:cNvSpPr>
              <a:spLocks/>
            </p:cNvSpPr>
            <p:nvPr/>
          </p:nvSpPr>
          <p:spPr bwMode="auto">
            <a:xfrm>
              <a:off x="14458950" y="3320724"/>
              <a:ext cx="655638" cy="654050"/>
            </a:xfrm>
            <a:prstGeom prst="ellipse">
              <a:avLst/>
            </a:prstGeom>
            <a:solidFill>
              <a:srgbClr val="E2D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56"/>
            <p:cNvSpPr>
              <a:spLocks/>
            </p:cNvSpPr>
            <p:nvPr/>
          </p:nvSpPr>
          <p:spPr bwMode="auto">
            <a:xfrm>
              <a:off x="14479588" y="3339774"/>
              <a:ext cx="615950" cy="615950"/>
            </a:xfrm>
            <a:prstGeom prst="ellipse">
              <a:avLst/>
            </a:prstGeom>
            <a:solidFill>
              <a:srgbClr val="948E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58"/>
            <p:cNvSpPr>
              <a:spLocks/>
            </p:cNvSpPr>
            <p:nvPr/>
          </p:nvSpPr>
          <p:spPr bwMode="auto">
            <a:xfrm>
              <a:off x="14558963" y="3419149"/>
              <a:ext cx="455613" cy="455613"/>
            </a:xfrm>
            <a:prstGeom prst="ellipse">
              <a:avLst/>
            </a:pr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59"/>
            <p:cNvSpPr>
              <a:spLocks/>
            </p:cNvSpPr>
            <p:nvPr/>
          </p:nvSpPr>
          <p:spPr bwMode="auto">
            <a:xfrm>
              <a:off x="14597063" y="3457249"/>
              <a:ext cx="379413" cy="379413"/>
            </a:xfrm>
            <a:custGeom>
              <a:avLst/>
              <a:gdLst>
                <a:gd name="T0" fmla="*/ 719 w 719"/>
                <a:gd name="T1" fmla="*/ 360 h 718"/>
                <a:gd name="T2" fmla="*/ 718 w 719"/>
                <a:gd name="T3" fmla="*/ 396 h 718"/>
                <a:gd name="T4" fmla="*/ 703 w 719"/>
                <a:gd name="T5" fmla="*/ 466 h 718"/>
                <a:gd name="T6" fmla="*/ 676 w 719"/>
                <a:gd name="T7" fmla="*/ 531 h 718"/>
                <a:gd name="T8" fmla="*/ 637 w 719"/>
                <a:gd name="T9" fmla="*/ 589 h 718"/>
                <a:gd name="T10" fmla="*/ 588 w 719"/>
                <a:gd name="T11" fmla="*/ 636 h 718"/>
                <a:gd name="T12" fmla="*/ 532 w 719"/>
                <a:gd name="T13" fmla="*/ 675 h 718"/>
                <a:gd name="T14" fmla="*/ 467 w 719"/>
                <a:gd name="T15" fmla="*/ 703 h 718"/>
                <a:gd name="T16" fmla="*/ 397 w 719"/>
                <a:gd name="T17" fmla="*/ 717 h 718"/>
                <a:gd name="T18" fmla="*/ 361 w 719"/>
                <a:gd name="T19" fmla="*/ 718 h 718"/>
                <a:gd name="T20" fmla="*/ 323 w 719"/>
                <a:gd name="T21" fmla="*/ 717 h 718"/>
                <a:gd name="T22" fmla="*/ 253 w 719"/>
                <a:gd name="T23" fmla="*/ 703 h 718"/>
                <a:gd name="T24" fmla="*/ 189 w 719"/>
                <a:gd name="T25" fmla="*/ 675 h 718"/>
                <a:gd name="T26" fmla="*/ 132 w 719"/>
                <a:gd name="T27" fmla="*/ 636 h 718"/>
                <a:gd name="T28" fmla="*/ 83 w 719"/>
                <a:gd name="T29" fmla="*/ 589 h 718"/>
                <a:gd name="T30" fmla="*/ 44 w 719"/>
                <a:gd name="T31" fmla="*/ 531 h 718"/>
                <a:gd name="T32" fmla="*/ 16 w 719"/>
                <a:gd name="T33" fmla="*/ 466 h 718"/>
                <a:gd name="T34" fmla="*/ 2 w 719"/>
                <a:gd name="T35" fmla="*/ 396 h 718"/>
                <a:gd name="T36" fmla="*/ 0 w 719"/>
                <a:gd name="T37" fmla="*/ 360 h 718"/>
                <a:gd name="T38" fmla="*/ 2 w 719"/>
                <a:gd name="T39" fmla="*/ 322 h 718"/>
                <a:gd name="T40" fmla="*/ 16 w 719"/>
                <a:gd name="T41" fmla="*/ 252 h 718"/>
                <a:gd name="T42" fmla="*/ 44 w 719"/>
                <a:gd name="T43" fmla="*/ 188 h 718"/>
                <a:gd name="T44" fmla="*/ 83 w 719"/>
                <a:gd name="T45" fmla="*/ 131 h 718"/>
                <a:gd name="T46" fmla="*/ 132 w 719"/>
                <a:gd name="T47" fmla="*/ 82 h 718"/>
                <a:gd name="T48" fmla="*/ 189 w 719"/>
                <a:gd name="T49" fmla="*/ 43 h 718"/>
                <a:gd name="T50" fmla="*/ 253 w 719"/>
                <a:gd name="T51" fmla="*/ 16 h 718"/>
                <a:gd name="T52" fmla="*/ 323 w 719"/>
                <a:gd name="T53" fmla="*/ 1 h 718"/>
                <a:gd name="T54" fmla="*/ 361 w 719"/>
                <a:gd name="T55" fmla="*/ 0 h 718"/>
                <a:gd name="T56" fmla="*/ 397 w 719"/>
                <a:gd name="T57" fmla="*/ 1 h 718"/>
                <a:gd name="T58" fmla="*/ 467 w 719"/>
                <a:gd name="T59" fmla="*/ 16 h 718"/>
                <a:gd name="T60" fmla="*/ 532 w 719"/>
                <a:gd name="T61" fmla="*/ 43 h 718"/>
                <a:gd name="T62" fmla="*/ 588 w 719"/>
                <a:gd name="T63" fmla="*/ 82 h 718"/>
                <a:gd name="T64" fmla="*/ 637 w 719"/>
                <a:gd name="T65" fmla="*/ 131 h 718"/>
                <a:gd name="T66" fmla="*/ 676 w 719"/>
                <a:gd name="T67" fmla="*/ 188 h 718"/>
                <a:gd name="T68" fmla="*/ 703 w 719"/>
                <a:gd name="T69" fmla="*/ 252 h 718"/>
                <a:gd name="T70" fmla="*/ 718 w 719"/>
                <a:gd name="T71" fmla="*/ 322 h 718"/>
                <a:gd name="T72" fmla="*/ 719 w 719"/>
                <a:gd name="T73" fmla="*/ 36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9" h="718">
                  <a:moveTo>
                    <a:pt x="719" y="360"/>
                  </a:moveTo>
                  <a:lnTo>
                    <a:pt x="718" y="396"/>
                  </a:lnTo>
                  <a:lnTo>
                    <a:pt x="703" y="466"/>
                  </a:lnTo>
                  <a:lnTo>
                    <a:pt x="676" y="531"/>
                  </a:lnTo>
                  <a:lnTo>
                    <a:pt x="637" y="589"/>
                  </a:lnTo>
                  <a:lnTo>
                    <a:pt x="588" y="636"/>
                  </a:lnTo>
                  <a:lnTo>
                    <a:pt x="532" y="675"/>
                  </a:lnTo>
                  <a:lnTo>
                    <a:pt x="467" y="703"/>
                  </a:lnTo>
                  <a:lnTo>
                    <a:pt x="397" y="717"/>
                  </a:lnTo>
                  <a:lnTo>
                    <a:pt x="361" y="718"/>
                  </a:lnTo>
                  <a:lnTo>
                    <a:pt x="323" y="717"/>
                  </a:lnTo>
                  <a:lnTo>
                    <a:pt x="253" y="703"/>
                  </a:lnTo>
                  <a:lnTo>
                    <a:pt x="189" y="675"/>
                  </a:lnTo>
                  <a:lnTo>
                    <a:pt x="132" y="636"/>
                  </a:lnTo>
                  <a:lnTo>
                    <a:pt x="83" y="589"/>
                  </a:lnTo>
                  <a:lnTo>
                    <a:pt x="44" y="531"/>
                  </a:lnTo>
                  <a:lnTo>
                    <a:pt x="16" y="466"/>
                  </a:lnTo>
                  <a:lnTo>
                    <a:pt x="2" y="396"/>
                  </a:lnTo>
                  <a:lnTo>
                    <a:pt x="0" y="360"/>
                  </a:lnTo>
                  <a:lnTo>
                    <a:pt x="2" y="322"/>
                  </a:lnTo>
                  <a:lnTo>
                    <a:pt x="16" y="252"/>
                  </a:lnTo>
                  <a:lnTo>
                    <a:pt x="44" y="188"/>
                  </a:lnTo>
                  <a:lnTo>
                    <a:pt x="83" y="131"/>
                  </a:lnTo>
                  <a:lnTo>
                    <a:pt x="132" y="82"/>
                  </a:lnTo>
                  <a:lnTo>
                    <a:pt x="189" y="43"/>
                  </a:lnTo>
                  <a:lnTo>
                    <a:pt x="253" y="16"/>
                  </a:lnTo>
                  <a:lnTo>
                    <a:pt x="323" y="1"/>
                  </a:lnTo>
                  <a:lnTo>
                    <a:pt x="361" y="0"/>
                  </a:lnTo>
                  <a:lnTo>
                    <a:pt x="397" y="1"/>
                  </a:lnTo>
                  <a:lnTo>
                    <a:pt x="467" y="16"/>
                  </a:lnTo>
                  <a:lnTo>
                    <a:pt x="532" y="43"/>
                  </a:lnTo>
                  <a:lnTo>
                    <a:pt x="588" y="82"/>
                  </a:lnTo>
                  <a:lnTo>
                    <a:pt x="637" y="131"/>
                  </a:lnTo>
                  <a:lnTo>
                    <a:pt x="676" y="188"/>
                  </a:lnTo>
                  <a:lnTo>
                    <a:pt x="703" y="252"/>
                  </a:lnTo>
                  <a:lnTo>
                    <a:pt x="718" y="322"/>
                  </a:lnTo>
                  <a:lnTo>
                    <a:pt x="719" y="360"/>
                  </a:lnTo>
                  <a:close/>
                </a:path>
              </a:pathLst>
            </a:custGeom>
            <a:solidFill>
              <a:srgbClr val="2C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0"/>
            <p:cNvSpPr>
              <a:spLocks/>
            </p:cNvSpPr>
            <p:nvPr/>
          </p:nvSpPr>
          <p:spPr bwMode="auto">
            <a:xfrm>
              <a:off x="14884400" y="3484237"/>
              <a:ext cx="68263" cy="66675"/>
            </a:xfrm>
            <a:custGeom>
              <a:avLst/>
              <a:gdLst>
                <a:gd name="T0" fmla="*/ 88 w 129"/>
                <a:gd name="T1" fmla="*/ 117 h 128"/>
                <a:gd name="T2" fmla="*/ 80 w 129"/>
                <a:gd name="T3" fmla="*/ 124 h 128"/>
                <a:gd name="T4" fmla="*/ 65 w 129"/>
                <a:gd name="T5" fmla="*/ 128 h 128"/>
                <a:gd name="T6" fmla="*/ 42 w 129"/>
                <a:gd name="T7" fmla="*/ 117 h 128"/>
                <a:gd name="T8" fmla="*/ 26 w 129"/>
                <a:gd name="T9" fmla="*/ 102 h 128"/>
                <a:gd name="T10" fmla="*/ 11 w 129"/>
                <a:gd name="T11" fmla="*/ 87 h 128"/>
                <a:gd name="T12" fmla="*/ 0 w 129"/>
                <a:gd name="T13" fmla="*/ 64 h 128"/>
                <a:gd name="T14" fmla="*/ 5 w 129"/>
                <a:gd name="T15" fmla="*/ 48 h 128"/>
                <a:gd name="T16" fmla="*/ 11 w 129"/>
                <a:gd name="T17" fmla="*/ 41 h 128"/>
                <a:gd name="T18" fmla="*/ 36 w 129"/>
                <a:gd name="T19" fmla="*/ 16 h 128"/>
                <a:gd name="T20" fmla="*/ 44 w 129"/>
                <a:gd name="T21" fmla="*/ 9 h 128"/>
                <a:gd name="T22" fmla="*/ 64 w 129"/>
                <a:gd name="T23" fmla="*/ 0 h 128"/>
                <a:gd name="T24" fmla="*/ 85 w 129"/>
                <a:gd name="T25" fmla="*/ 0 h 128"/>
                <a:gd name="T26" fmla="*/ 104 w 129"/>
                <a:gd name="T27" fmla="*/ 9 h 128"/>
                <a:gd name="T28" fmla="*/ 113 w 129"/>
                <a:gd name="T29" fmla="*/ 16 h 128"/>
                <a:gd name="T30" fmla="*/ 120 w 129"/>
                <a:gd name="T31" fmla="*/ 23 h 128"/>
                <a:gd name="T32" fmla="*/ 129 w 129"/>
                <a:gd name="T33" fmla="*/ 43 h 128"/>
                <a:gd name="T34" fmla="*/ 129 w 129"/>
                <a:gd name="T35" fmla="*/ 65 h 128"/>
                <a:gd name="T36" fmla="*/ 120 w 129"/>
                <a:gd name="T37" fmla="*/ 84 h 128"/>
                <a:gd name="T38" fmla="*/ 113 w 129"/>
                <a:gd name="T39" fmla="*/ 92 h 128"/>
                <a:gd name="T40" fmla="*/ 88 w 129"/>
                <a:gd name="T41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128">
                  <a:moveTo>
                    <a:pt x="88" y="117"/>
                  </a:moveTo>
                  <a:lnTo>
                    <a:pt x="80" y="124"/>
                  </a:lnTo>
                  <a:lnTo>
                    <a:pt x="65" y="128"/>
                  </a:lnTo>
                  <a:lnTo>
                    <a:pt x="42" y="117"/>
                  </a:lnTo>
                  <a:lnTo>
                    <a:pt x="26" y="102"/>
                  </a:lnTo>
                  <a:lnTo>
                    <a:pt x="11" y="87"/>
                  </a:lnTo>
                  <a:lnTo>
                    <a:pt x="0" y="64"/>
                  </a:lnTo>
                  <a:lnTo>
                    <a:pt x="5" y="48"/>
                  </a:lnTo>
                  <a:lnTo>
                    <a:pt x="11" y="41"/>
                  </a:lnTo>
                  <a:lnTo>
                    <a:pt x="36" y="16"/>
                  </a:lnTo>
                  <a:lnTo>
                    <a:pt x="44" y="9"/>
                  </a:lnTo>
                  <a:lnTo>
                    <a:pt x="64" y="0"/>
                  </a:lnTo>
                  <a:lnTo>
                    <a:pt x="85" y="0"/>
                  </a:lnTo>
                  <a:lnTo>
                    <a:pt x="104" y="9"/>
                  </a:lnTo>
                  <a:lnTo>
                    <a:pt x="113" y="16"/>
                  </a:lnTo>
                  <a:lnTo>
                    <a:pt x="120" y="23"/>
                  </a:lnTo>
                  <a:lnTo>
                    <a:pt x="129" y="43"/>
                  </a:lnTo>
                  <a:lnTo>
                    <a:pt x="129" y="65"/>
                  </a:lnTo>
                  <a:lnTo>
                    <a:pt x="120" y="84"/>
                  </a:lnTo>
                  <a:lnTo>
                    <a:pt x="113" y="92"/>
                  </a:lnTo>
                  <a:lnTo>
                    <a:pt x="88" y="117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1"/>
            <p:cNvSpPr>
              <a:spLocks/>
            </p:cNvSpPr>
            <p:nvPr/>
          </p:nvSpPr>
          <p:spPr bwMode="auto">
            <a:xfrm>
              <a:off x="14624050" y="3744587"/>
              <a:ext cx="66675" cy="68263"/>
            </a:xfrm>
            <a:custGeom>
              <a:avLst/>
              <a:gdLst>
                <a:gd name="T0" fmla="*/ 40 w 128"/>
                <a:gd name="T1" fmla="*/ 12 h 128"/>
                <a:gd name="T2" fmla="*/ 47 w 128"/>
                <a:gd name="T3" fmla="*/ 5 h 128"/>
                <a:gd name="T4" fmla="*/ 63 w 128"/>
                <a:gd name="T5" fmla="*/ 0 h 128"/>
                <a:gd name="T6" fmla="*/ 86 w 128"/>
                <a:gd name="T7" fmla="*/ 12 h 128"/>
                <a:gd name="T8" fmla="*/ 102 w 128"/>
                <a:gd name="T9" fmla="*/ 26 h 128"/>
                <a:gd name="T10" fmla="*/ 117 w 128"/>
                <a:gd name="T11" fmla="*/ 42 h 128"/>
                <a:gd name="T12" fmla="*/ 128 w 128"/>
                <a:gd name="T13" fmla="*/ 65 h 128"/>
                <a:gd name="T14" fmla="*/ 124 w 128"/>
                <a:gd name="T15" fmla="*/ 81 h 128"/>
                <a:gd name="T16" fmla="*/ 117 w 128"/>
                <a:gd name="T17" fmla="*/ 88 h 128"/>
                <a:gd name="T18" fmla="*/ 92 w 128"/>
                <a:gd name="T19" fmla="*/ 113 h 128"/>
                <a:gd name="T20" fmla="*/ 83 w 128"/>
                <a:gd name="T21" fmla="*/ 120 h 128"/>
                <a:gd name="T22" fmla="*/ 65 w 128"/>
                <a:gd name="T23" fmla="*/ 128 h 128"/>
                <a:gd name="T24" fmla="*/ 43 w 128"/>
                <a:gd name="T25" fmla="*/ 128 h 128"/>
                <a:gd name="T26" fmla="*/ 23 w 128"/>
                <a:gd name="T27" fmla="*/ 120 h 128"/>
                <a:gd name="T28" fmla="*/ 16 w 128"/>
                <a:gd name="T29" fmla="*/ 113 h 128"/>
                <a:gd name="T30" fmla="*/ 9 w 128"/>
                <a:gd name="T31" fmla="*/ 105 h 128"/>
                <a:gd name="T32" fmla="*/ 0 w 128"/>
                <a:gd name="T33" fmla="*/ 85 h 128"/>
                <a:gd name="T34" fmla="*/ 0 w 128"/>
                <a:gd name="T35" fmla="*/ 64 h 128"/>
                <a:gd name="T36" fmla="*/ 9 w 128"/>
                <a:gd name="T37" fmla="*/ 45 h 128"/>
                <a:gd name="T38" fmla="*/ 16 w 128"/>
                <a:gd name="T39" fmla="*/ 36 h 128"/>
                <a:gd name="T40" fmla="*/ 40 w 128"/>
                <a:gd name="T41" fmla="*/ 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40" y="12"/>
                  </a:moveTo>
                  <a:lnTo>
                    <a:pt x="47" y="5"/>
                  </a:lnTo>
                  <a:lnTo>
                    <a:pt x="63" y="0"/>
                  </a:lnTo>
                  <a:lnTo>
                    <a:pt x="86" y="12"/>
                  </a:lnTo>
                  <a:lnTo>
                    <a:pt x="102" y="26"/>
                  </a:lnTo>
                  <a:lnTo>
                    <a:pt x="117" y="42"/>
                  </a:lnTo>
                  <a:lnTo>
                    <a:pt x="128" y="65"/>
                  </a:lnTo>
                  <a:lnTo>
                    <a:pt x="124" y="81"/>
                  </a:lnTo>
                  <a:lnTo>
                    <a:pt x="117" y="88"/>
                  </a:lnTo>
                  <a:lnTo>
                    <a:pt x="92" y="113"/>
                  </a:lnTo>
                  <a:lnTo>
                    <a:pt x="83" y="120"/>
                  </a:lnTo>
                  <a:lnTo>
                    <a:pt x="65" y="128"/>
                  </a:lnTo>
                  <a:lnTo>
                    <a:pt x="43" y="128"/>
                  </a:lnTo>
                  <a:lnTo>
                    <a:pt x="23" y="120"/>
                  </a:lnTo>
                  <a:lnTo>
                    <a:pt x="16" y="113"/>
                  </a:lnTo>
                  <a:lnTo>
                    <a:pt x="9" y="105"/>
                  </a:lnTo>
                  <a:lnTo>
                    <a:pt x="0" y="85"/>
                  </a:lnTo>
                  <a:lnTo>
                    <a:pt x="0" y="64"/>
                  </a:lnTo>
                  <a:lnTo>
                    <a:pt x="9" y="45"/>
                  </a:lnTo>
                  <a:lnTo>
                    <a:pt x="16" y="36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2"/>
            <p:cNvSpPr>
              <a:spLocks/>
            </p:cNvSpPr>
            <p:nvPr/>
          </p:nvSpPr>
          <p:spPr bwMode="auto">
            <a:xfrm>
              <a:off x="14884400" y="3744587"/>
              <a:ext cx="68263" cy="68263"/>
            </a:xfrm>
            <a:custGeom>
              <a:avLst/>
              <a:gdLst>
                <a:gd name="T0" fmla="*/ 11 w 129"/>
                <a:gd name="T1" fmla="*/ 88 h 128"/>
                <a:gd name="T2" fmla="*/ 5 w 129"/>
                <a:gd name="T3" fmla="*/ 79 h 128"/>
                <a:gd name="T4" fmla="*/ 0 w 129"/>
                <a:gd name="T5" fmla="*/ 65 h 128"/>
                <a:gd name="T6" fmla="*/ 11 w 129"/>
                <a:gd name="T7" fmla="*/ 42 h 128"/>
                <a:gd name="T8" fmla="*/ 26 w 129"/>
                <a:gd name="T9" fmla="*/ 26 h 128"/>
                <a:gd name="T10" fmla="*/ 42 w 129"/>
                <a:gd name="T11" fmla="*/ 10 h 128"/>
                <a:gd name="T12" fmla="*/ 65 w 129"/>
                <a:gd name="T13" fmla="*/ 0 h 128"/>
                <a:gd name="T14" fmla="*/ 80 w 129"/>
                <a:gd name="T15" fmla="*/ 4 h 128"/>
                <a:gd name="T16" fmla="*/ 88 w 129"/>
                <a:gd name="T17" fmla="*/ 10 h 128"/>
                <a:gd name="T18" fmla="*/ 113 w 129"/>
                <a:gd name="T19" fmla="*/ 36 h 128"/>
                <a:gd name="T20" fmla="*/ 120 w 129"/>
                <a:gd name="T21" fmla="*/ 43 h 128"/>
                <a:gd name="T22" fmla="*/ 129 w 129"/>
                <a:gd name="T23" fmla="*/ 63 h 128"/>
                <a:gd name="T24" fmla="*/ 129 w 129"/>
                <a:gd name="T25" fmla="*/ 85 h 128"/>
                <a:gd name="T26" fmla="*/ 120 w 129"/>
                <a:gd name="T27" fmla="*/ 103 h 128"/>
                <a:gd name="T28" fmla="*/ 113 w 129"/>
                <a:gd name="T29" fmla="*/ 112 h 128"/>
                <a:gd name="T30" fmla="*/ 104 w 129"/>
                <a:gd name="T31" fmla="*/ 119 h 128"/>
                <a:gd name="T32" fmla="*/ 85 w 129"/>
                <a:gd name="T33" fmla="*/ 128 h 128"/>
                <a:gd name="T34" fmla="*/ 64 w 129"/>
                <a:gd name="T35" fmla="*/ 128 h 128"/>
                <a:gd name="T36" fmla="*/ 44 w 129"/>
                <a:gd name="T37" fmla="*/ 119 h 128"/>
                <a:gd name="T38" fmla="*/ 36 w 129"/>
                <a:gd name="T39" fmla="*/ 112 h 128"/>
                <a:gd name="T40" fmla="*/ 11 w 129"/>
                <a:gd name="T4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128">
                  <a:moveTo>
                    <a:pt x="11" y="88"/>
                  </a:moveTo>
                  <a:lnTo>
                    <a:pt x="5" y="79"/>
                  </a:lnTo>
                  <a:lnTo>
                    <a:pt x="0" y="65"/>
                  </a:lnTo>
                  <a:lnTo>
                    <a:pt x="11" y="42"/>
                  </a:lnTo>
                  <a:lnTo>
                    <a:pt x="26" y="26"/>
                  </a:lnTo>
                  <a:lnTo>
                    <a:pt x="42" y="10"/>
                  </a:lnTo>
                  <a:lnTo>
                    <a:pt x="65" y="0"/>
                  </a:lnTo>
                  <a:lnTo>
                    <a:pt x="80" y="4"/>
                  </a:lnTo>
                  <a:lnTo>
                    <a:pt x="88" y="10"/>
                  </a:lnTo>
                  <a:lnTo>
                    <a:pt x="113" y="36"/>
                  </a:lnTo>
                  <a:lnTo>
                    <a:pt x="120" y="43"/>
                  </a:lnTo>
                  <a:lnTo>
                    <a:pt x="129" y="63"/>
                  </a:lnTo>
                  <a:lnTo>
                    <a:pt x="129" y="85"/>
                  </a:lnTo>
                  <a:lnTo>
                    <a:pt x="120" y="103"/>
                  </a:lnTo>
                  <a:lnTo>
                    <a:pt x="113" y="112"/>
                  </a:lnTo>
                  <a:lnTo>
                    <a:pt x="104" y="119"/>
                  </a:lnTo>
                  <a:lnTo>
                    <a:pt x="85" y="128"/>
                  </a:lnTo>
                  <a:lnTo>
                    <a:pt x="64" y="128"/>
                  </a:lnTo>
                  <a:lnTo>
                    <a:pt x="44" y="119"/>
                  </a:lnTo>
                  <a:lnTo>
                    <a:pt x="36" y="112"/>
                  </a:lnTo>
                  <a:lnTo>
                    <a:pt x="11" y="88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3"/>
            <p:cNvSpPr>
              <a:spLocks/>
            </p:cNvSpPr>
            <p:nvPr/>
          </p:nvSpPr>
          <p:spPr bwMode="auto">
            <a:xfrm>
              <a:off x="14622463" y="3484237"/>
              <a:ext cx="66675" cy="66675"/>
            </a:xfrm>
            <a:custGeom>
              <a:avLst/>
              <a:gdLst>
                <a:gd name="T0" fmla="*/ 117 w 127"/>
                <a:gd name="T1" fmla="*/ 41 h 128"/>
                <a:gd name="T2" fmla="*/ 124 w 127"/>
                <a:gd name="T3" fmla="*/ 48 h 128"/>
                <a:gd name="T4" fmla="*/ 127 w 127"/>
                <a:gd name="T5" fmla="*/ 64 h 128"/>
                <a:gd name="T6" fmla="*/ 117 w 127"/>
                <a:gd name="T7" fmla="*/ 87 h 128"/>
                <a:gd name="T8" fmla="*/ 101 w 127"/>
                <a:gd name="T9" fmla="*/ 102 h 128"/>
                <a:gd name="T10" fmla="*/ 87 w 127"/>
                <a:gd name="T11" fmla="*/ 117 h 128"/>
                <a:gd name="T12" fmla="*/ 64 w 127"/>
                <a:gd name="T13" fmla="*/ 128 h 128"/>
                <a:gd name="T14" fmla="*/ 48 w 127"/>
                <a:gd name="T15" fmla="*/ 124 h 128"/>
                <a:gd name="T16" fmla="*/ 41 w 127"/>
                <a:gd name="T17" fmla="*/ 117 h 128"/>
                <a:gd name="T18" fmla="*/ 15 w 127"/>
                <a:gd name="T19" fmla="*/ 92 h 128"/>
                <a:gd name="T20" fmla="*/ 8 w 127"/>
                <a:gd name="T21" fmla="*/ 84 h 128"/>
                <a:gd name="T22" fmla="*/ 0 w 127"/>
                <a:gd name="T23" fmla="*/ 65 h 128"/>
                <a:gd name="T24" fmla="*/ 0 w 127"/>
                <a:gd name="T25" fmla="*/ 43 h 128"/>
                <a:gd name="T26" fmla="*/ 8 w 127"/>
                <a:gd name="T27" fmla="*/ 23 h 128"/>
                <a:gd name="T28" fmla="*/ 15 w 127"/>
                <a:gd name="T29" fmla="*/ 16 h 128"/>
                <a:gd name="T30" fmla="*/ 24 w 127"/>
                <a:gd name="T31" fmla="*/ 9 h 128"/>
                <a:gd name="T32" fmla="*/ 44 w 127"/>
                <a:gd name="T33" fmla="*/ 0 h 128"/>
                <a:gd name="T34" fmla="*/ 64 w 127"/>
                <a:gd name="T35" fmla="*/ 0 h 128"/>
                <a:gd name="T36" fmla="*/ 84 w 127"/>
                <a:gd name="T37" fmla="*/ 9 h 128"/>
                <a:gd name="T38" fmla="*/ 93 w 127"/>
                <a:gd name="T39" fmla="*/ 16 h 128"/>
                <a:gd name="T40" fmla="*/ 117 w 127"/>
                <a:gd name="T4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117" y="41"/>
                  </a:moveTo>
                  <a:lnTo>
                    <a:pt x="124" y="48"/>
                  </a:lnTo>
                  <a:lnTo>
                    <a:pt x="127" y="64"/>
                  </a:lnTo>
                  <a:lnTo>
                    <a:pt x="117" y="87"/>
                  </a:lnTo>
                  <a:lnTo>
                    <a:pt x="101" y="102"/>
                  </a:lnTo>
                  <a:lnTo>
                    <a:pt x="87" y="117"/>
                  </a:lnTo>
                  <a:lnTo>
                    <a:pt x="64" y="128"/>
                  </a:lnTo>
                  <a:lnTo>
                    <a:pt x="48" y="124"/>
                  </a:lnTo>
                  <a:lnTo>
                    <a:pt x="41" y="117"/>
                  </a:lnTo>
                  <a:lnTo>
                    <a:pt x="15" y="92"/>
                  </a:lnTo>
                  <a:lnTo>
                    <a:pt x="8" y="84"/>
                  </a:lnTo>
                  <a:lnTo>
                    <a:pt x="0" y="65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5" y="16"/>
                  </a:lnTo>
                  <a:lnTo>
                    <a:pt x="24" y="9"/>
                  </a:lnTo>
                  <a:lnTo>
                    <a:pt x="44" y="0"/>
                  </a:lnTo>
                  <a:lnTo>
                    <a:pt x="64" y="0"/>
                  </a:lnTo>
                  <a:lnTo>
                    <a:pt x="84" y="9"/>
                  </a:lnTo>
                  <a:lnTo>
                    <a:pt x="93" y="16"/>
                  </a:lnTo>
                  <a:lnTo>
                    <a:pt x="117" y="41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64"/>
            <p:cNvSpPr>
              <a:spLocks/>
            </p:cNvSpPr>
            <p:nvPr/>
          </p:nvSpPr>
          <p:spPr bwMode="auto">
            <a:xfrm>
              <a:off x="14943138" y="3620762"/>
              <a:ext cx="65088" cy="55563"/>
            </a:xfrm>
            <a:custGeom>
              <a:avLst/>
              <a:gdLst>
                <a:gd name="T0" fmla="*/ 33 w 122"/>
                <a:gd name="T1" fmla="*/ 107 h 107"/>
                <a:gd name="T2" fmla="*/ 23 w 122"/>
                <a:gd name="T3" fmla="*/ 107 h 107"/>
                <a:gd name="T4" fmla="*/ 10 w 122"/>
                <a:gd name="T5" fmla="*/ 98 h 107"/>
                <a:gd name="T6" fmla="*/ 0 w 122"/>
                <a:gd name="T7" fmla="*/ 75 h 107"/>
                <a:gd name="T8" fmla="*/ 0 w 122"/>
                <a:gd name="T9" fmla="*/ 53 h 107"/>
                <a:gd name="T10" fmla="*/ 0 w 122"/>
                <a:gd name="T11" fmla="*/ 32 h 107"/>
                <a:gd name="T12" fmla="*/ 8 w 122"/>
                <a:gd name="T13" fmla="*/ 9 h 107"/>
                <a:gd name="T14" fmla="*/ 21 w 122"/>
                <a:gd name="T15" fmla="*/ 0 h 107"/>
                <a:gd name="T16" fmla="*/ 33 w 122"/>
                <a:gd name="T17" fmla="*/ 0 h 107"/>
                <a:gd name="T18" fmla="*/ 69 w 122"/>
                <a:gd name="T19" fmla="*/ 0 h 107"/>
                <a:gd name="T20" fmla="*/ 79 w 122"/>
                <a:gd name="T21" fmla="*/ 0 h 107"/>
                <a:gd name="T22" fmla="*/ 99 w 122"/>
                <a:gd name="T23" fmla="*/ 9 h 107"/>
                <a:gd name="T24" fmla="*/ 114 w 122"/>
                <a:gd name="T25" fmla="*/ 23 h 107"/>
                <a:gd name="T26" fmla="*/ 122 w 122"/>
                <a:gd name="T27" fmla="*/ 43 h 107"/>
                <a:gd name="T28" fmla="*/ 122 w 122"/>
                <a:gd name="T29" fmla="*/ 53 h 107"/>
                <a:gd name="T30" fmla="*/ 122 w 122"/>
                <a:gd name="T31" fmla="*/ 63 h 107"/>
                <a:gd name="T32" fmla="*/ 114 w 122"/>
                <a:gd name="T33" fmla="*/ 84 h 107"/>
                <a:gd name="T34" fmla="*/ 99 w 122"/>
                <a:gd name="T35" fmla="*/ 98 h 107"/>
                <a:gd name="T36" fmla="*/ 79 w 122"/>
                <a:gd name="T37" fmla="*/ 107 h 107"/>
                <a:gd name="T38" fmla="*/ 69 w 122"/>
                <a:gd name="T39" fmla="*/ 107 h 107"/>
                <a:gd name="T40" fmla="*/ 33 w 122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07">
                  <a:moveTo>
                    <a:pt x="33" y="107"/>
                  </a:moveTo>
                  <a:lnTo>
                    <a:pt x="23" y="107"/>
                  </a:lnTo>
                  <a:lnTo>
                    <a:pt x="10" y="98"/>
                  </a:lnTo>
                  <a:lnTo>
                    <a:pt x="0" y="75"/>
                  </a:lnTo>
                  <a:lnTo>
                    <a:pt x="0" y="53"/>
                  </a:lnTo>
                  <a:lnTo>
                    <a:pt x="0" y="32"/>
                  </a:lnTo>
                  <a:lnTo>
                    <a:pt x="8" y="9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69" y="0"/>
                  </a:lnTo>
                  <a:lnTo>
                    <a:pt x="79" y="0"/>
                  </a:lnTo>
                  <a:lnTo>
                    <a:pt x="99" y="9"/>
                  </a:lnTo>
                  <a:lnTo>
                    <a:pt x="114" y="23"/>
                  </a:lnTo>
                  <a:lnTo>
                    <a:pt x="122" y="43"/>
                  </a:lnTo>
                  <a:lnTo>
                    <a:pt x="122" y="53"/>
                  </a:lnTo>
                  <a:lnTo>
                    <a:pt x="122" y="63"/>
                  </a:lnTo>
                  <a:lnTo>
                    <a:pt x="114" y="84"/>
                  </a:lnTo>
                  <a:lnTo>
                    <a:pt x="99" y="98"/>
                  </a:lnTo>
                  <a:lnTo>
                    <a:pt x="79" y="107"/>
                  </a:lnTo>
                  <a:lnTo>
                    <a:pt x="69" y="107"/>
                  </a:lnTo>
                  <a:lnTo>
                    <a:pt x="33" y="107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65"/>
            <p:cNvSpPr>
              <a:spLocks/>
            </p:cNvSpPr>
            <p:nvPr/>
          </p:nvSpPr>
          <p:spPr bwMode="auto">
            <a:xfrm>
              <a:off x="14566900" y="3620762"/>
              <a:ext cx="65088" cy="55563"/>
            </a:xfrm>
            <a:custGeom>
              <a:avLst/>
              <a:gdLst>
                <a:gd name="T0" fmla="*/ 91 w 124"/>
                <a:gd name="T1" fmla="*/ 0 h 107"/>
                <a:gd name="T2" fmla="*/ 101 w 124"/>
                <a:gd name="T3" fmla="*/ 0 h 107"/>
                <a:gd name="T4" fmla="*/ 114 w 124"/>
                <a:gd name="T5" fmla="*/ 9 h 107"/>
                <a:gd name="T6" fmla="*/ 122 w 124"/>
                <a:gd name="T7" fmla="*/ 32 h 107"/>
                <a:gd name="T8" fmla="*/ 124 w 124"/>
                <a:gd name="T9" fmla="*/ 53 h 107"/>
                <a:gd name="T10" fmla="*/ 122 w 124"/>
                <a:gd name="T11" fmla="*/ 75 h 107"/>
                <a:gd name="T12" fmla="*/ 115 w 124"/>
                <a:gd name="T13" fmla="*/ 98 h 107"/>
                <a:gd name="T14" fmla="*/ 101 w 124"/>
                <a:gd name="T15" fmla="*/ 107 h 107"/>
                <a:gd name="T16" fmla="*/ 91 w 124"/>
                <a:gd name="T17" fmla="*/ 107 h 107"/>
                <a:gd name="T18" fmla="*/ 55 w 124"/>
                <a:gd name="T19" fmla="*/ 107 h 107"/>
                <a:gd name="T20" fmla="*/ 43 w 124"/>
                <a:gd name="T21" fmla="*/ 107 h 107"/>
                <a:gd name="T22" fmla="*/ 24 w 124"/>
                <a:gd name="T23" fmla="*/ 98 h 107"/>
                <a:gd name="T24" fmla="*/ 10 w 124"/>
                <a:gd name="T25" fmla="*/ 84 h 107"/>
                <a:gd name="T26" fmla="*/ 1 w 124"/>
                <a:gd name="T27" fmla="*/ 63 h 107"/>
                <a:gd name="T28" fmla="*/ 0 w 124"/>
                <a:gd name="T29" fmla="*/ 53 h 107"/>
                <a:gd name="T30" fmla="*/ 1 w 124"/>
                <a:gd name="T31" fmla="*/ 43 h 107"/>
                <a:gd name="T32" fmla="*/ 10 w 124"/>
                <a:gd name="T33" fmla="*/ 23 h 107"/>
                <a:gd name="T34" fmla="*/ 24 w 124"/>
                <a:gd name="T35" fmla="*/ 9 h 107"/>
                <a:gd name="T36" fmla="*/ 43 w 124"/>
                <a:gd name="T37" fmla="*/ 0 h 107"/>
                <a:gd name="T38" fmla="*/ 55 w 124"/>
                <a:gd name="T39" fmla="*/ 0 h 107"/>
                <a:gd name="T40" fmla="*/ 91 w 124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07">
                  <a:moveTo>
                    <a:pt x="91" y="0"/>
                  </a:moveTo>
                  <a:lnTo>
                    <a:pt x="101" y="0"/>
                  </a:lnTo>
                  <a:lnTo>
                    <a:pt x="114" y="9"/>
                  </a:lnTo>
                  <a:lnTo>
                    <a:pt x="122" y="32"/>
                  </a:lnTo>
                  <a:lnTo>
                    <a:pt x="124" y="53"/>
                  </a:lnTo>
                  <a:lnTo>
                    <a:pt x="122" y="75"/>
                  </a:lnTo>
                  <a:lnTo>
                    <a:pt x="115" y="98"/>
                  </a:lnTo>
                  <a:lnTo>
                    <a:pt x="101" y="107"/>
                  </a:lnTo>
                  <a:lnTo>
                    <a:pt x="91" y="107"/>
                  </a:lnTo>
                  <a:lnTo>
                    <a:pt x="55" y="107"/>
                  </a:lnTo>
                  <a:lnTo>
                    <a:pt x="43" y="107"/>
                  </a:lnTo>
                  <a:lnTo>
                    <a:pt x="24" y="98"/>
                  </a:lnTo>
                  <a:lnTo>
                    <a:pt x="10" y="84"/>
                  </a:lnTo>
                  <a:lnTo>
                    <a:pt x="1" y="63"/>
                  </a:lnTo>
                  <a:lnTo>
                    <a:pt x="0" y="53"/>
                  </a:lnTo>
                  <a:lnTo>
                    <a:pt x="1" y="43"/>
                  </a:lnTo>
                  <a:lnTo>
                    <a:pt x="10" y="23"/>
                  </a:lnTo>
                  <a:lnTo>
                    <a:pt x="24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66"/>
            <p:cNvSpPr>
              <a:spLocks/>
            </p:cNvSpPr>
            <p:nvPr/>
          </p:nvSpPr>
          <p:spPr bwMode="auto">
            <a:xfrm>
              <a:off x="14758988" y="3803324"/>
              <a:ext cx="57150" cy="65088"/>
            </a:xfrm>
            <a:custGeom>
              <a:avLst/>
              <a:gdLst>
                <a:gd name="T0" fmla="*/ 0 w 108"/>
                <a:gd name="T1" fmla="*/ 33 h 123"/>
                <a:gd name="T2" fmla="*/ 1 w 108"/>
                <a:gd name="T3" fmla="*/ 23 h 123"/>
                <a:gd name="T4" fmla="*/ 10 w 108"/>
                <a:gd name="T5" fmla="*/ 10 h 123"/>
                <a:gd name="T6" fmla="*/ 33 w 108"/>
                <a:gd name="T7" fmla="*/ 0 h 123"/>
                <a:gd name="T8" fmla="*/ 55 w 108"/>
                <a:gd name="T9" fmla="*/ 0 h 123"/>
                <a:gd name="T10" fmla="*/ 75 w 108"/>
                <a:gd name="T11" fmla="*/ 0 h 123"/>
                <a:gd name="T12" fmla="*/ 99 w 108"/>
                <a:gd name="T13" fmla="*/ 9 h 123"/>
                <a:gd name="T14" fmla="*/ 106 w 108"/>
                <a:gd name="T15" fmla="*/ 22 h 123"/>
                <a:gd name="T16" fmla="*/ 108 w 108"/>
                <a:gd name="T17" fmla="*/ 33 h 123"/>
                <a:gd name="T18" fmla="*/ 108 w 108"/>
                <a:gd name="T19" fmla="*/ 69 h 123"/>
                <a:gd name="T20" fmla="*/ 106 w 108"/>
                <a:gd name="T21" fmla="*/ 79 h 123"/>
                <a:gd name="T22" fmla="*/ 99 w 108"/>
                <a:gd name="T23" fmla="*/ 99 h 123"/>
                <a:gd name="T24" fmla="*/ 83 w 108"/>
                <a:gd name="T25" fmla="*/ 114 h 123"/>
                <a:gd name="T26" fmla="*/ 65 w 108"/>
                <a:gd name="T27" fmla="*/ 123 h 123"/>
                <a:gd name="T28" fmla="*/ 55 w 108"/>
                <a:gd name="T29" fmla="*/ 123 h 123"/>
                <a:gd name="T30" fmla="*/ 43 w 108"/>
                <a:gd name="T31" fmla="*/ 123 h 123"/>
                <a:gd name="T32" fmla="*/ 24 w 108"/>
                <a:gd name="T33" fmla="*/ 114 h 123"/>
                <a:gd name="T34" fmla="*/ 10 w 108"/>
                <a:gd name="T35" fmla="*/ 99 h 123"/>
                <a:gd name="T36" fmla="*/ 1 w 108"/>
                <a:gd name="T37" fmla="*/ 79 h 123"/>
                <a:gd name="T38" fmla="*/ 0 w 108"/>
                <a:gd name="T39" fmla="*/ 69 h 123"/>
                <a:gd name="T40" fmla="*/ 0 w 108"/>
                <a:gd name="T41" fmla="*/ 3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123">
                  <a:moveTo>
                    <a:pt x="0" y="33"/>
                  </a:moveTo>
                  <a:lnTo>
                    <a:pt x="1" y="23"/>
                  </a:lnTo>
                  <a:lnTo>
                    <a:pt x="10" y="10"/>
                  </a:lnTo>
                  <a:lnTo>
                    <a:pt x="33" y="0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99" y="9"/>
                  </a:lnTo>
                  <a:lnTo>
                    <a:pt x="106" y="22"/>
                  </a:lnTo>
                  <a:lnTo>
                    <a:pt x="108" y="33"/>
                  </a:lnTo>
                  <a:lnTo>
                    <a:pt x="108" y="69"/>
                  </a:lnTo>
                  <a:lnTo>
                    <a:pt x="106" y="79"/>
                  </a:lnTo>
                  <a:lnTo>
                    <a:pt x="99" y="99"/>
                  </a:lnTo>
                  <a:lnTo>
                    <a:pt x="83" y="114"/>
                  </a:lnTo>
                  <a:lnTo>
                    <a:pt x="65" y="123"/>
                  </a:lnTo>
                  <a:lnTo>
                    <a:pt x="55" y="123"/>
                  </a:lnTo>
                  <a:lnTo>
                    <a:pt x="43" y="123"/>
                  </a:lnTo>
                  <a:lnTo>
                    <a:pt x="24" y="114"/>
                  </a:lnTo>
                  <a:lnTo>
                    <a:pt x="10" y="99"/>
                  </a:lnTo>
                  <a:lnTo>
                    <a:pt x="1" y="79"/>
                  </a:lnTo>
                  <a:lnTo>
                    <a:pt x="0" y="69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67"/>
            <p:cNvSpPr>
              <a:spLocks/>
            </p:cNvSpPr>
            <p:nvPr/>
          </p:nvSpPr>
          <p:spPr bwMode="auto">
            <a:xfrm>
              <a:off x="14758988" y="3427087"/>
              <a:ext cx="57150" cy="65088"/>
            </a:xfrm>
            <a:custGeom>
              <a:avLst/>
              <a:gdLst>
                <a:gd name="T0" fmla="*/ 108 w 108"/>
                <a:gd name="T1" fmla="*/ 91 h 124"/>
                <a:gd name="T2" fmla="*/ 106 w 108"/>
                <a:gd name="T3" fmla="*/ 101 h 124"/>
                <a:gd name="T4" fmla="*/ 99 w 108"/>
                <a:gd name="T5" fmla="*/ 114 h 124"/>
                <a:gd name="T6" fmla="*/ 75 w 108"/>
                <a:gd name="T7" fmla="*/ 123 h 124"/>
                <a:gd name="T8" fmla="*/ 55 w 108"/>
                <a:gd name="T9" fmla="*/ 124 h 124"/>
                <a:gd name="T10" fmla="*/ 33 w 108"/>
                <a:gd name="T11" fmla="*/ 124 h 124"/>
                <a:gd name="T12" fmla="*/ 10 w 108"/>
                <a:gd name="T13" fmla="*/ 115 h 124"/>
                <a:gd name="T14" fmla="*/ 1 w 108"/>
                <a:gd name="T15" fmla="*/ 101 h 124"/>
                <a:gd name="T16" fmla="*/ 0 w 108"/>
                <a:gd name="T17" fmla="*/ 91 h 124"/>
                <a:gd name="T18" fmla="*/ 0 w 108"/>
                <a:gd name="T19" fmla="*/ 55 h 124"/>
                <a:gd name="T20" fmla="*/ 1 w 108"/>
                <a:gd name="T21" fmla="*/ 43 h 124"/>
                <a:gd name="T22" fmla="*/ 10 w 108"/>
                <a:gd name="T23" fmla="*/ 25 h 124"/>
                <a:gd name="T24" fmla="*/ 24 w 108"/>
                <a:gd name="T25" fmla="*/ 10 h 124"/>
                <a:gd name="T26" fmla="*/ 43 w 108"/>
                <a:gd name="T27" fmla="*/ 2 h 124"/>
                <a:gd name="T28" fmla="*/ 55 w 108"/>
                <a:gd name="T29" fmla="*/ 0 h 124"/>
                <a:gd name="T30" fmla="*/ 65 w 108"/>
                <a:gd name="T31" fmla="*/ 2 h 124"/>
                <a:gd name="T32" fmla="*/ 83 w 108"/>
                <a:gd name="T33" fmla="*/ 10 h 124"/>
                <a:gd name="T34" fmla="*/ 99 w 108"/>
                <a:gd name="T35" fmla="*/ 25 h 124"/>
                <a:gd name="T36" fmla="*/ 106 w 108"/>
                <a:gd name="T37" fmla="*/ 43 h 124"/>
                <a:gd name="T38" fmla="*/ 108 w 108"/>
                <a:gd name="T39" fmla="*/ 55 h 124"/>
                <a:gd name="T40" fmla="*/ 108 w 108"/>
                <a:gd name="T41" fmla="*/ 9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124">
                  <a:moveTo>
                    <a:pt x="108" y="91"/>
                  </a:moveTo>
                  <a:lnTo>
                    <a:pt x="106" y="101"/>
                  </a:lnTo>
                  <a:lnTo>
                    <a:pt x="99" y="114"/>
                  </a:lnTo>
                  <a:lnTo>
                    <a:pt x="75" y="123"/>
                  </a:lnTo>
                  <a:lnTo>
                    <a:pt x="55" y="124"/>
                  </a:lnTo>
                  <a:lnTo>
                    <a:pt x="33" y="124"/>
                  </a:lnTo>
                  <a:lnTo>
                    <a:pt x="10" y="115"/>
                  </a:lnTo>
                  <a:lnTo>
                    <a:pt x="1" y="101"/>
                  </a:lnTo>
                  <a:lnTo>
                    <a:pt x="0" y="91"/>
                  </a:lnTo>
                  <a:lnTo>
                    <a:pt x="0" y="55"/>
                  </a:lnTo>
                  <a:lnTo>
                    <a:pt x="1" y="43"/>
                  </a:lnTo>
                  <a:lnTo>
                    <a:pt x="10" y="25"/>
                  </a:lnTo>
                  <a:lnTo>
                    <a:pt x="24" y="10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65" y="2"/>
                  </a:lnTo>
                  <a:lnTo>
                    <a:pt x="83" y="10"/>
                  </a:lnTo>
                  <a:lnTo>
                    <a:pt x="99" y="25"/>
                  </a:lnTo>
                  <a:lnTo>
                    <a:pt x="106" y="43"/>
                  </a:lnTo>
                  <a:lnTo>
                    <a:pt x="108" y="55"/>
                  </a:lnTo>
                  <a:lnTo>
                    <a:pt x="108" y="91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2" name="자유형 41"/>
          <p:cNvSpPr/>
          <p:nvPr/>
        </p:nvSpPr>
        <p:spPr>
          <a:xfrm>
            <a:off x="479197" y="296846"/>
            <a:ext cx="11336338" cy="6303494"/>
          </a:xfrm>
          <a:custGeom>
            <a:avLst/>
            <a:gdLst>
              <a:gd name="connsiteX0" fmla="*/ 2167845 w 11336338"/>
              <a:gd name="connsiteY0" fmla="*/ 1894690 h 6303494"/>
              <a:gd name="connsiteX1" fmla="*/ 2167845 w 11336338"/>
              <a:gd name="connsiteY1" fmla="*/ 4203561 h 6303494"/>
              <a:gd name="connsiteX2" fmla="*/ 9172181 w 11336338"/>
              <a:gd name="connsiteY2" fmla="*/ 4203561 h 6303494"/>
              <a:gd name="connsiteX3" fmla="*/ 9172181 w 11336338"/>
              <a:gd name="connsiteY3" fmla="*/ 1894690 h 6303494"/>
              <a:gd name="connsiteX4" fmla="*/ 193076 w 11336338"/>
              <a:gd name="connsiteY4" fmla="*/ 0 h 6303494"/>
              <a:gd name="connsiteX5" fmla="*/ 11143262 w 11336338"/>
              <a:gd name="connsiteY5" fmla="*/ 0 h 6303494"/>
              <a:gd name="connsiteX6" fmla="*/ 11336338 w 11336338"/>
              <a:gd name="connsiteY6" fmla="*/ 193076 h 6303494"/>
              <a:gd name="connsiteX7" fmla="*/ 11336338 w 11336338"/>
              <a:gd name="connsiteY7" fmla="*/ 6110418 h 6303494"/>
              <a:gd name="connsiteX8" fmla="*/ 11143262 w 11336338"/>
              <a:gd name="connsiteY8" fmla="*/ 6303494 h 6303494"/>
              <a:gd name="connsiteX9" fmla="*/ 193076 w 11336338"/>
              <a:gd name="connsiteY9" fmla="*/ 6303494 h 6303494"/>
              <a:gd name="connsiteX10" fmla="*/ 0 w 11336338"/>
              <a:gd name="connsiteY10" fmla="*/ 6110418 h 6303494"/>
              <a:gd name="connsiteX11" fmla="*/ 0 w 11336338"/>
              <a:gd name="connsiteY11" fmla="*/ 193076 h 6303494"/>
              <a:gd name="connsiteX12" fmla="*/ 193076 w 11336338"/>
              <a:gd name="connsiteY12" fmla="*/ 0 h 630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36338" h="6303494">
                <a:moveTo>
                  <a:pt x="2167845" y="1894690"/>
                </a:moveTo>
                <a:lnTo>
                  <a:pt x="2167845" y="4203561"/>
                </a:lnTo>
                <a:lnTo>
                  <a:pt x="9172181" y="4203561"/>
                </a:lnTo>
                <a:lnTo>
                  <a:pt x="9172181" y="1894690"/>
                </a:lnTo>
                <a:close/>
                <a:moveTo>
                  <a:pt x="193076" y="0"/>
                </a:moveTo>
                <a:lnTo>
                  <a:pt x="11143262" y="0"/>
                </a:lnTo>
                <a:cubicBezTo>
                  <a:pt x="11249895" y="0"/>
                  <a:pt x="11336338" y="86443"/>
                  <a:pt x="11336338" y="193076"/>
                </a:cubicBezTo>
                <a:lnTo>
                  <a:pt x="11336338" y="6110418"/>
                </a:lnTo>
                <a:cubicBezTo>
                  <a:pt x="11336338" y="6217051"/>
                  <a:pt x="11249895" y="6303494"/>
                  <a:pt x="11143262" y="6303494"/>
                </a:cubicBezTo>
                <a:lnTo>
                  <a:pt x="193076" y="6303494"/>
                </a:lnTo>
                <a:cubicBezTo>
                  <a:pt x="86443" y="6303494"/>
                  <a:pt x="0" y="6217051"/>
                  <a:pt x="0" y="6110418"/>
                </a:cubicBezTo>
                <a:lnTo>
                  <a:pt x="0" y="193076"/>
                </a:lnTo>
                <a:cubicBezTo>
                  <a:pt x="0" y="86443"/>
                  <a:pt x="86443" y="0"/>
                  <a:pt x="193076" y="0"/>
                </a:cubicBezTo>
                <a:close/>
              </a:path>
            </a:pathLst>
          </a:custGeom>
          <a:solidFill>
            <a:srgbClr val="50473A"/>
          </a:solidFill>
          <a:ln>
            <a:noFill/>
          </a:ln>
          <a:effectLst>
            <a:outerShdw dist="139700" dir="2700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32"/>
          <p:cNvSpPr>
            <a:spLocks/>
          </p:cNvSpPr>
          <p:nvPr/>
        </p:nvSpPr>
        <p:spPr bwMode="auto">
          <a:xfrm>
            <a:off x="665569" y="6262997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651361" y="508045"/>
            <a:ext cx="10992010" cy="4751091"/>
          </a:xfrm>
          <a:custGeom>
            <a:avLst/>
            <a:gdLst>
              <a:gd name="connsiteX0" fmla="*/ 1993837 w 10992010"/>
              <a:gd name="connsiteY0" fmla="*/ 1683491 h 4751091"/>
              <a:gd name="connsiteX1" fmla="*/ 1993837 w 10992010"/>
              <a:gd name="connsiteY1" fmla="*/ 3992362 h 4751091"/>
              <a:gd name="connsiteX2" fmla="*/ 8998173 w 10992010"/>
              <a:gd name="connsiteY2" fmla="*/ 3992362 h 4751091"/>
              <a:gd name="connsiteX3" fmla="*/ 8998173 w 10992010"/>
              <a:gd name="connsiteY3" fmla="*/ 1683491 h 4751091"/>
              <a:gd name="connsiteX4" fmla="*/ 431024 w 10992010"/>
              <a:gd name="connsiteY4" fmla="*/ 0 h 4751091"/>
              <a:gd name="connsiteX5" fmla="*/ 10575194 w 10992010"/>
              <a:gd name="connsiteY5" fmla="*/ 0 h 4751091"/>
              <a:gd name="connsiteX6" fmla="*/ 10992010 w 10992010"/>
              <a:gd name="connsiteY6" fmla="*/ 416816 h 4751091"/>
              <a:gd name="connsiteX7" fmla="*/ 10992010 w 10992010"/>
              <a:gd name="connsiteY7" fmla="*/ 4574445 h 4751091"/>
              <a:gd name="connsiteX8" fmla="*/ 10815364 w 10992010"/>
              <a:gd name="connsiteY8" fmla="*/ 4751091 h 4751091"/>
              <a:gd name="connsiteX9" fmla="*/ 176646 w 10992010"/>
              <a:gd name="connsiteY9" fmla="*/ 4751091 h 4751091"/>
              <a:gd name="connsiteX10" fmla="*/ 0 w 10992010"/>
              <a:gd name="connsiteY10" fmla="*/ 4574445 h 4751091"/>
              <a:gd name="connsiteX11" fmla="*/ 0 w 10992010"/>
              <a:gd name="connsiteY11" fmla="*/ 431024 h 475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92010" h="4751091">
                <a:moveTo>
                  <a:pt x="1993837" y="1683491"/>
                </a:moveTo>
                <a:lnTo>
                  <a:pt x="1993837" y="3992362"/>
                </a:lnTo>
                <a:lnTo>
                  <a:pt x="8998173" y="3992362"/>
                </a:lnTo>
                <a:lnTo>
                  <a:pt x="8998173" y="1683491"/>
                </a:lnTo>
                <a:close/>
                <a:moveTo>
                  <a:pt x="431024" y="0"/>
                </a:moveTo>
                <a:lnTo>
                  <a:pt x="10575194" y="0"/>
                </a:lnTo>
                <a:lnTo>
                  <a:pt x="10992010" y="416816"/>
                </a:lnTo>
                <a:lnTo>
                  <a:pt x="10992010" y="4574445"/>
                </a:lnTo>
                <a:cubicBezTo>
                  <a:pt x="10992010" y="4672004"/>
                  <a:pt x="10912923" y="4751091"/>
                  <a:pt x="10815364" y="4751091"/>
                </a:cubicBezTo>
                <a:lnTo>
                  <a:pt x="176646" y="4751091"/>
                </a:lnTo>
                <a:cubicBezTo>
                  <a:pt x="79087" y="4751091"/>
                  <a:pt x="0" y="4672004"/>
                  <a:pt x="0" y="4574445"/>
                </a:cubicBezTo>
                <a:lnTo>
                  <a:pt x="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2494564" y="5470335"/>
            <a:ext cx="7315200" cy="1130005"/>
          </a:xfrm>
          <a:prstGeom prst="trapezoid">
            <a:avLst/>
          </a:prstGeom>
          <a:solidFill>
            <a:srgbClr val="5A4E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6" name="Freeform 32"/>
          <p:cNvSpPr>
            <a:spLocks/>
          </p:cNvSpPr>
          <p:nvPr/>
        </p:nvSpPr>
        <p:spPr bwMode="auto">
          <a:xfrm>
            <a:off x="11494760" y="6262997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9" name="Freeform 25"/>
          <p:cNvSpPr>
            <a:spLocks/>
          </p:cNvSpPr>
          <p:nvPr/>
        </p:nvSpPr>
        <p:spPr bwMode="auto">
          <a:xfrm>
            <a:off x="2599812" y="5569912"/>
            <a:ext cx="7095108" cy="1030428"/>
          </a:xfrm>
          <a:prstGeom prst="trapezoid">
            <a:avLst/>
          </a:prstGeom>
          <a:solidFill>
            <a:srgbClr val="443B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51361" y="2191536"/>
            <a:ext cx="1995681" cy="576740"/>
            <a:chOff x="651361" y="2215600"/>
            <a:chExt cx="1995681" cy="860118"/>
          </a:xfrm>
        </p:grpSpPr>
        <p:sp>
          <p:nvSpPr>
            <p:cNvPr id="4" name="직사각형 3"/>
            <p:cNvSpPr/>
            <p:nvPr/>
          </p:nvSpPr>
          <p:spPr>
            <a:xfrm>
              <a:off x="651361" y="2215600"/>
              <a:ext cx="1995681" cy="286706"/>
            </a:xfrm>
            <a:prstGeom prst="rect">
              <a:avLst/>
            </a:prstGeom>
            <a:solidFill>
              <a:srgbClr val="EA3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51361" y="2502306"/>
              <a:ext cx="1995681" cy="2867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51361" y="2789012"/>
              <a:ext cx="1995681" cy="2867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9647911" y="2187417"/>
            <a:ext cx="1995681" cy="576740"/>
            <a:chOff x="651361" y="2215600"/>
            <a:chExt cx="1995681" cy="860118"/>
          </a:xfrm>
        </p:grpSpPr>
        <p:sp>
          <p:nvSpPr>
            <p:cNvPr id="49" name="직사각형 48"/>
            <p:cNvSpPr/>
            <p:nvPr/>
          </p:nvSpPr>
          <p:spPr>
            <a:xfrm>
              <a:off x="651361" y="2215600"/>
              <a:ext cx="1995681" cy="286706"/>
            </a:xfrm>
            <a:prstGeom prst="rect">
              <a:avLst/>
            </a:prstGeom>
            <a:solidFill>
              <a:srgbClr val="EA3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51361" y="2502306"/>
              <a:ext cx="1995681" cy="2867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51361" y="2789012"/>
              <a:ext cx="1995681" cy="2867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Freeform 32"/>
          <p:cNvSpPr>
            <a:spLocks/>
          </p:cNvSpPr>
          <p:nvPr/>
        </p:nvSpPr>
        <p:spPr bwMode="auto">
          <a:xfrm>
            <a:off x="3108153" y="6089987"/>
            <a:ext cx="344478" cy="344478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Freeform 32"/>
          <p:cNvSpPr>
            <a:spLocks/>
          </p:cNvSpPr>
          <p:nvPr/>
        </p:nvSpPr>
        <p:spPr bwMode="auto">
          <a:xfrm>
            <a:off x="4087120" y="5847044"/>
            <a:ext cx="238082" cy="238082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flipH="1">
            <a:off x="7820975" y="5844976"/>
            <a:ext cx="1217049" cy="587421"/>
            <a:chOff x="3260553" y="6023508"/>
            <a:chExt cx="1217049" cy="587421"/>
          </a:xfrm>
        </p:grpSpPr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3260553" y="6266451"/>
              <a:ext cx="344478" cy="344478"/>
            </a:xfrm>
            <a:prstGeom prst="ellipse">
              <a:avLst/>
            </a:prstGeom>
            <a:gradFill flip="none" rotWithShape="1">
              <a:gsLst>
                <a:gs pos="0">
                  <a:srgbClr val="50473A">
                    <a:shade val="30000"/>
                    <a:satMod val="115000"/>
                  </a:srgbClr>
                </a:gs>
                <a:gs pos="50000">
                  <a:srgbClr val="50473A">
                    <a:shade val="67500"/>
                    <a:satMod val="115000"/>
                  </a:srgbClr>
                </a:gs>
                <a:gs pos="100000">
                  <a:srgbClr val="50473A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587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4239520" y="6023508"/>
              <a:ext cx="238082" cy="238082"/>
            </a:xfrm>
            <a:prstGeom prst="ellipse">
              <a:avLst/>
            </a:prstGeom>
            <a:gradFill flip="none" rotWithShape="1">
              <a:gsLst>
                <a:gs pos="0">
                  <a:srgbClr val="50473A">
                    <a:shade val="30000"/>
                    <a:satMod val="115000"/>
                  </a:srgbClr>
                </a:gs>
                <a:gs pos="50000">
                  <a:srgbClr val="50473A">
                    <a:shade val="67500"/>
                    <a:satMod val="115000"/>
                  </a:srgbClr>
                </a:gs>
                <a:gs pos="100000">
                  <a:srgbClr val="50473A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587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9" name="Freeform 32"/>
          <p:cNvSpPr>
            <a:spLocks/>
          </p:cNvSpPr>
          <p:nvPr/>
        </p:nvSpPr>
        <p:spPr bwMode="auto">
          <a:xfrm>
            <a:off x="925871" y="5705368"/>
            <a:ext cx="701629" cy="701629"/>
          </a:xfrm>
          <a:prstGeom prst="ellipse">
            <a:avLst/>
          </a:prstGeom>
          <a:solidFill>
            <a:srgbClr val="948E75"/>
          </a:solidFill>
          <a:ln w="1587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" name="Freeform 32"/>
          <p:cNvSpPr>
            <a:spLocks/>
          </p:cNvSpPr>
          <p:nvPr/>
        </p:nvSpPr>
        <p:spPr bwMode="auto">
          <a:xfrm flipH="1">
            <a:off x="1200485" y="5979982"/>
            <a:ext cx="152400" cy="152400"/>
          </a:xfrm>
          <a:prstGeom prst="ellipse">
            <a:avLst/>
          </a:prstGeom>
          <a:solidFill>
            <a:srgbClr val="716C57"/>
          </a:solidFill>
          <a:ln w="1587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7" name="Freeform 32"/>
          <p:cNvSpPr>
            <a:spLocks/>
          </p:cNvSpPr>
          <p:nvPr/>
        </p:nvSpPr>
        <p:spPr bwMode="auto">
          <a:xfrm>
            <a:off x="10674704" y="5756102"/>
            <a:ext cx="701629" cy="701629"/>
          </a:xfrm>
          <a:prstGeom prst="ellipse">
            <a:avLst/>
          </a:prstGeom>
          <a:solidFill>
            <a:srgbClr val="948E75"/>
          </a:solidFill>
          <a:ln w="1587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Freeform 32"/>
          <p:cNvSpPr>
            <a:spLocks/>
          </p:cNvSpPr>
          <p:nvPr/>
        </p:nvSpPr>
        <p:spPr bwMode="auto">
          <a:xfrm flipH="1">
            <a:off x="10949318" y="6030716"/>
            <a:ext cx="152400" cy="152400"/>
          </a:xfrm>
          <a:prstGeom prst="ellipse">
            <a:avLst/>
          </a:prstGeom>
          <a:solidFill>
            <a:srgbClr val="716C57"/>
          </a:solidFill>
          <a:ln w="1587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243100" y="854242"/>
            <a:ext cx="8280000" cy="950499"/>
            <a:chOff x="2243100" y="878306"/>
            <a:chExt cx="8280000" cy="950499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2243100" y="1828805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직사각형 94"/>
          <p:cNvSpPr/>
          <p:nvPr/>
        </p:nvSpPr>
        <p:spPr>
          <a:xfrm>
            <a:off x="2838557" y="1107703"/>
            <a:ext cx="69712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Awesome </a:t>
            </a:r>
            <a:r>
              <a:rPr lang="ko-KR" altLang="en-US" sz="2800" b="1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인관심</a:t>
            </a:r>
            <a:r>
              <a:rPr lang="ko-KR" alt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발표</a:t>
            </a:r>
            <a:r>
              <a:rPr lang="en-US" altLang="ko-KR" sz="28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mix vol.1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F59F-9B25-4A1A-AEC9-32D1F1DDE901}"/>
              </a:ext>
            </a:extLst>
          </p:cNvPr>
          <p:cNvSpPr txBox="1"/>
          <p:nvPr/>
        </p:nvSpPr>
        <p:spPr>
          <a:xfrm>
            <a:off x="1352885" y="1630923"/>
            <a:ext cx="97488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김동건</a:t>
            </a:r>
            <a:r>
              <a:rPr lang="en-US" altLang="ko-KR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김진원</a:t>
            </a:r>
            <a:r>
              <a:rPr lang="en-US" altLang="ko-KR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05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나진환</a:t>
            </a:r>
            <a:r>
              <a:rPr lang="en-US" altLang="ko-KR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05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곽두형</a:t>
            </a:r>
            <a:r>
              <a:rPr lang="en-US" altLang="ko-KR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박민규</a:t>
            </a:r>
            <a:r>
              <a:rPr lang="en-US" altLang="ko-KR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05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박예린</a:t>
            </a:r>
            <a:r>
              <a:rPr lang="en-US" altLang="ko-KR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  <a:r>
              <a:rPr lang="ko-KR" altLang="en-US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105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송해원</a:t>
            </a:r>
            <a:r>
              <a:rPr lang="en-US" altLang="ko-KR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이원진</a:t>
            </a:r>
            <a:r>
              <a:rPr lang="en-US" altLang="ko-KR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05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조시연</a:t>
            </a:r>
            <a:r>
              <a:rPr lang="en-US" altLang="ko-KR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105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정우진</a:t>
            </a:r>
          </a:p>
        </p:txBody>
      </p:sp>
      <p:pic>
        <p:nvPicPr>
          <p:cNvPr id="14" name="미블mp3">
            <a:hlinkClick r:id="" action="ppaction://media"/>
            <a:extLst>
              <a:ext uri="{FF2B5EF4-FFF2-40B4-BE49-F238E27FC236}">
                <a16:creationId xmlns:a16="http://schemas.microsoft.com/office/drawing/2014/main" id="{FA43C812-D4FE-4C55-964E-92FAE4955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7519" y="579698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26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36716" y="519144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07256" y="759298"/>
            <a:ext cx="8280000" cy="633666"/>
            <a:chOff x="2243100" y="878306"/>
            <a:chExt cx="8280000" cy="633666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/>
              <p:cNvSpPr/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히어로들 간의 관계</a:t>
                </a:r>
                <a:endParaRPr lang="en-US" altLang="ko-KR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(Thor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Captain-America)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95" name="직사각형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  <a:blipFill>
                <a:blip r:embed="rId2"/>
                <a:stretch>
                  <a:fillRect t="-9581" b="-10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6">
            <a:extLst>
              <a:ext uri="{FF2B5EF4-FFF2-40B4-BE49-F238E27FC236}">
                <a16:creationId xmlns:a16="http://schemas.microsoft.com/office/drawing/2014/main" id="{4C043AA4-DECE-45AB-B189-8E615829C1A6}"/>
              </a:ext>
            </a:extLst>
          </p:cNvPr>
          <p:cNvSpPr>
            <a:spLocks/>
          </p:cNvSpPr>
          <p:nvPr/>
        </p:nvSpPr>
        <p:spPr bwMode="auto">
          <a:xfrm flipH="1">
            <a:off x="1925991" y="3577423"/>
            <a:ext cx="2062937" cy="3142590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모서리가 둥근 직사각형 45">
            <a:extLst>
              <a:ext uri="{FF2B5EF4-FFF2-40B4-BE49-F238E27FC236}">
                <a16:creationId xmlns:a16="http://schemas.microsoft.com/office/drawing/2014/main" id="{9217FADE-A46B-450E-BEC3-4A099EDB5291}"/>
              </a:ext>
            </a:extLst>
          </p:cNvPr>
          <p:cNvSpPr/>
          <p:nvPr/>
        </p:nvSpPr>
        <p:spPr>
          <a:xfrm>
            <a:off x="2716908" y="1742305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3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45">
            <a:extLst>
              <a:ext uri="{FF2B5EF4-FFF2-40B4-BE49-F238E27FC236}">
                <a16:creationId xmlns:a16="http://schemas.microsoft.com/office/drawing/2014/main" id="{9C2E160D-E21D-403D-AA75-7D1BFCA5D7A9}"/>
              </a:ext>
            </a:extLst>
          </p:cNvPr>
          <p:cNvSpPr/>
          <p:nvPr/>
        </p:nvSpPr>
        <p:spPr>
          <a:xfrm>
            <a:off x="2716908" y="1742304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4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51141" y="543903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07256" y="759298"/>
            <a:ext cx="8280000" cy="633666"/>
            <a:chOff x="2243100" y="878306"/>
            <a:chExt cx="8280000" cy="633666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/>
              <p:cNvSpPr/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히어로들 간의 관계</a:t>
                </a:r>
                <a:endParaRPr lang="en-US" altLang="ko-KR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(Thor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Captain-America)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95" name="직사각형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  <a:blipFill>
                <a:blip r:embed="rId2"/>
                <a:stretch>
                  <a:fillRect t="-9581" b="-10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D8763-C143-4000-9166-F225482C6678}"/>
                  </a:ext>
                </a:extLst>
              </p:cNvPr>
              <p:cNvSpPr txBox="1"/>
              <p:nvPr/>
            </p:nvSpPr>
            <p:spPr>
              <a:xfrm>
                <a:off x="1218145" y="1864659"/>
                <a:ext cx="2511173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</a:t>
                </a:r>
                <a:r>
                  <a:rPr lang="ko-KR" altLang="en-US" sz="2600" dirty="0"/>
                  <a:t>대인 사고</a:t>
                </a:r>
                <a:endParaRPr lang="en-US" altLang="ko-KR" sz="2600" dirty="0"/>
              </a:p>
              <a:p>
                <a:r>
                  <a:rPr lang="en-US" altLang="ko-KR" sz="2600" dirty="0"/>
                  <a:t>         </a:t>
                </a:r>
                <a14:m>
                  <m:oMath xmlns:m="http://schemas.openxmlformats.org/officeDocument/2006/math">
                    <m:r>
                      <a:rPr lang="en-US" altLang="ko-KR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ko-KR" sz="2600" dirty="0"/>
              </a:p>
              <a:p>
                <a:r>
                  <a:rPr lang="ko-KR" altLang="en-US" dirty="0"/>
                  <a:t>자격이 있는 사람만이 들어올릴 수 있는 </a:t>
                </a:r>
                <a:r>
                  <a:rPr lang="ko-KR" altLang="en-US" dirty="0" err="1"/>
                  <a:t>묠니르를</a:t>
                </a:r>
                <a:r>
                  <a:rPr lang="ko-KR" altLang="en-US" dirty="0"/>
                  <a:t> 든 캡틴은 믿고 함께할 수 있다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D8763-C143-4000-9166-F225482C6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45" y="1864659"/>
                <a:ext cx="2511173" cy="2000548"/>
              </a:xfrm>
              <a:prstGeom prst="rect">
                <a:avLst/>
              </a:prstGeom>
              <a:blipFill>
                <a:blip r:embed="rId3"/>
                <a:stretch>
                  <a:fillRect l="-2184" t="-2744" r="-971" b="-3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2A875-DF77-4DD9-9C7B-C5C0EF4BB09E}"/>
                  </a:ext>
                </a:extLst>
              </p:cNvPr>
              <p:cNvSpPr txBox="1"/>
              <p:nvPr/>
            </p:nvSpPr>
            <p:spPr>
              <a:xfrm>
                <a:off x="4742329" y="1864659"/>
                <a:ext cx="251117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600" dirty="0"/>
                  <a:t>    대인감정</a:t>
                </a:r>
                <a:endParaRPr lang="en-US" altLang="ko-KR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dirty="0"/>
                  <a:t>      기쁨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신뢰감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2A875-DF77-4DD9-9C7B-C5C0EF4BB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329" y="1864659"/>
                <a:ext cx="2511173" cy="1169551"/>
              </a:xfrm>
              <a:prstGeom prst="rect">
                <a:avLst/>
              </a:prstGeom>
              <a:blipFill>
                <a:blip r:embed="rId4"/>
                <a:stretch>
                  <a:fillRect t="-4688" b="-7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40253-B4FB-4F8A-B11B-D5D513555875}"/>
                  </a:ext>
                </a:extLst>
              </p:cNvPr>
              <p:cNvSpPr txBox="1"/>
              <p:nvPr/>
            </p:nvSpPr>
            <p:spPr>
              <a:xfrm>
                <a:off x="8266513" y="1864659"/>
                <a:ext cx="22501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600" dirty="0"/>
                  <a:t>   대인동기</a:t>
                </a:r>
                <a:endParaRPr lang="en-US" altLang="ko-KR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dirty="0"/>
                  <a:t>강한 친화동기와 약간의 공격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지배동기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40253-B4FB-4F8A-B11B-D5D513555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513" y="1864659"/>
                <a:ext cx="2250141" cy="1446550"/>
              </a:xfrm>
              <a:prstGeom prst="rect">
                <a:avLst/>
              </a:prstGeom>
              <a:blipFill>
                <a:blip r:embed="rId5"/>
                <a:stretch>
                  <a:fillRect l="-2168" t="-3797" r="-1897" b="-5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84559-0D46-4CC1-9CF7-F156EF37AE11}"/>
                  </a:ext>
                </a:extLst>
              </p:cNvPr>
              <p:cNvSpPr txBox="1"/>
              <p:nvPr/>
            </p:nvSpPr>
            <p:spPr>
              <a:xfrm>
                <a:off x="1631576" y="4572000"/>
                <a:ext cx="9117106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sz="2600" dirty="0"/>
                  <a:t>대인기술</a:t>
                </a:r>
                <a:r>
                  <a:rPr lang="en-US" altLang="ko-KR" sz="2600" dirty="0"/>
                  <a:t>: </a:t>
                </a:r>
                <a:r>
                  <a:rPr lang="en-US" altLang="ko-KR" dirty="0"/>
                  <a:t>(</a:t>
                </a:r>
                <a:r>
                  <a:rPr lang="ko-KR" altLang="ko-KR" dirty="0"/>
                  <a:t>캡틴 아메리카가 </a:t>
                </a:r>
                <a:r>
                  <a:rPr lang="ko-KR" altLang="ko-KR" dirty="0" err="1"/>
                  <a:t>묠니르를</a:t>
                </a:r>
                <a:r>
                  <a:rPr lang="ko-KR" altLang="ko-KR" dirty="0"/>
                  <a:t> 들어올리는 장면에서</a:t>
                </a:r>
                <a:r>
                  <a:rPr lang="en-US" altLang="ko-KR" dirty="0"/>
                  <a:t>) “I knew it!” – </a:t>
                </a:r>
                <a:r>
                  <a:rPr lang="ko-KR" altLang="ko-KR" dirty="0"/>
                  <a:t>수용적 언어기술 中 칭찬하기 </a:t>
                </a:r>
                <a:r>
                  <a:rPr lang="en-US" altLang="ko-KR" dirty="0"/>
                  <a:t>- </a:t>
                </a:r>
                <a:r>
                  <a:rPr lang="ko-KR" altLang="ko-KR" dirty="0"/>
                  <a:t>캡틴의 가치를 인정하는 모습을 드러내고 있음</a:t>
                </a:r>
                <a:endParaRPr lang="ko-KR" alt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84559-0D46-4CC1-9CF7-F156EF37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76" y="4572000"/>
                <a:ext cx="9117106" cy="1169551"/>
              </a:xfrm>
              <a:prstGeom prst="rect">
                <a:avLst/>
              </a:prstGeom>
              <a:blipFill>
                <a:blip r:embed="rId6"/>
                <a:stretch>
                  <a:fillRect l="-1204" b="-7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2736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36716" y="519144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07256" y="759298"/>
            <a:ext cx="8280000" cy="633666"/>
            <a:chOff x="2243100" y="878306"/>
            <a:chExt cx="8280000" cy="633666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/>
              <p:cNvSpPr/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히어로들 간의 관계</a:t>
                </a:r>
                <a:endParaRPr lang="en-US" altLang="ko-KR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(Black-Widow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휴먼매직체" panose="02030504000101010101" pitchFamily="18" charset="-127"/>
                      </a:rPr>
                      <m:t>→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Iron-Man)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95" name="직사각형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  <a:blipFill>
                <a:blip r:embed="rId2"/>
                <a:stretch>
                  <a:fillRect t="-9581" b="-10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6">
            <a:extLst>
              <a:ext uri="{FF2B5EF4-FFF2-40B4-BE49-F238E27FC236}">
                <a16:creationId xmlns:a16="http://schemas.microsoft.com/office/drawing/2014/main" id="{4C043AA4-DECE-45AB-B189-8E615829C1A6}"/>
              </a:ext>
            </a:extLst>
          </p:cNvPr>
          <p:cNvSpPr>
            <a:spLocks/>
          </p:cNvSpPr>
          <p:nvPr/>
        </p:nvSpPr>
        <p:spPr bwMode="auto">
          <a:xfrm flipH="1">
            <a:off x="1925991" y="3577423"/>
            <a:ext cx="2062937" cy="3142590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모서리가 둥근 직사각형 45">
            <a:extLst>
              <a:ext uri="{FF2B5EF4-FFF2-40B4-BE49-F238E27FC236}">
                <a16:creationId xmlns:a16="http://schemas.microsoft.com/office/drawing/2014/main" id="{9217FADE-A46B-450E-BEC3-4A099EDB5291}"/>
              </a:ext>
            </a:extLst>
          </p:cNvPr>
          <p:cNvSpPr/>
          <p:nvPr/>
        </p:nvSpPr>
        <p:spPr>
          <a:xfrm>
            <a:off x="2716908" y="1742305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3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080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51141" y="543903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07256" y="759298"/>
            <a:ext cx="8280000" cy="633666"/>
            <a:chOff x="2243100" y="878306"/>
            <a:chExt cx="8280000" cy="633666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/>
              <p:cNvSpPr/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히어로들 간의 관계</a:t>
                </a:r>
                <a:endParaRPr lang="en-US" altLang="ko-KR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(Black-Widow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휴먼매직체" panose="02030504000101010101" pitchFamily="18" charset="-127"/>
                      </a:rPr>
                      <m:t>→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Iron-Man)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95" name="직사각형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  <a:blipFill>
                <a:blip r:embed="rId2"/>
                <a:stretch>
                  <a:fillRect t="-9581" b="-10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D8763-C143-4000-9166-F225482C6678}"/>
                  </a:ext>
                </a:extLst>
              </p:cNvPr>
              <p:cNvSpPr txBox="1"/>
              <p:nvPr/>
            </p:nvSpPr>
            <p:spPr>
              <a:xfrm>
                <a:off x="1218145" y="1864659"/>
                <a:ext cx="2511173" cy="172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</a:t>
                </a:r>
                <a:r>
                  <a:rPr lang="ko-KR" altLang="en-US" sz="2600" dirty="0"/>
                  <a:t>대인 사고</a:t>
                </a:r>
                <a:endParaRPr lang="en-US" altLang="ko-KR" sz="2600" dirty="0"/>
              </a:p>
              <a:p>
                <a:r>
                  <a:rPr lang="en-US" altLang="ko-KR" sz="2600" dirty="0"/>
                  <a:t>         </a:t>
                </a:r>
                <a14:m>
                  <m:oMath xmlns:m="http://schemas.openxmlformats.org/officeDocument/2006/math">
                    <m:r>
                      <a:rPr lang="en-US" altLang="ko-KR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ko-KR" sz="2600" dirty="0"/>
              </a:p>
              <a:p>
                <a:r>
                  <a:rPr lang="ko-KR" altLang="en-US" dirty="0"/>
                  <a:t>가진 능력은 뛰어나지만 동료로는 신뢰할 수 없는 사람으로 보임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D8763-C143-4000-9166-F225482C6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45" y="1864659"/>
                <a:ext cx="2511173" cy="1723549"/>
              </a:xfrm>
              <a:prstGeom prst="rect">
                <a:avLst/>
              </a:prstGeom>
              <a:blipFill>
                <a:blip r:embed="rId3"/>
                <a:stretch>
                  <a:fillRect l="-2184" t="-3180" r="-971" b="-45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2A875-DF77-4DD9-9C7B-C5C0EF4BB09E}"/>
                  </a:ext>
                </a:extLst>
              </p:cNvPr>
              <p:cNvSpPr txBox="1"/>
              <p:nvPr/>
            </p:nvSpPr>
            <p:spPr>
              <a:xfrm>
                <a:off x="4742329" y="1864659"/>
                <a:ext cx="2511173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600" dirty="0"/>
                  <a:t>    대인감정</a:t>
                </a:r>
                <a:endParaRPr lang="en-US" altLang="ko-KR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dirty="0"/>
                  <a:t>   경계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약간의 혐오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2A875-DF77-4DD9-9C7B-C5C0EF4BB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329" y="1864659"/>
                <a:ext cx="2511173" cy="1169551"/>
              </a:xfrm>
              <a:prstGeom prst="rect">
                <a:avLst/>
              </a:prstGeom>
              <a:blipFill>
                <a:blip r:embed="rId4"/>
                <a:stretch>
                  <a:fillRect t="-4688" b="-7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40253-B4FB-4F8A-B11B-D5D513555875}"/>
                  </a:ext>
                </a:extLst>
              </p:cNvPr>
              <p:cNvSpPr txBox="1"/>
              <p:nvPr/>
            </p:nvSpPr>
            <p:spPr>
              <a:xfrm>
                <a:off x="8266513" y="1864659"/>
                <a:ext cx="225014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600" dirty="0"/>
                  <a:t>   대인동기</a:t>
                </a:r>
                <a:endParaRPr lang="en-US" altLang="ko-KR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dirty="0"/>
                  <a:t> 소속욕구와 책임감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40253-B4FB-4F8A-B11B-D5D513555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513" y="1864659"/>
                <a:ext cx="2250141" cy="1169551"/>
              </a:xfrm>
              <a:prstGeom prst="rect">
                <a:avLst/>
              </a:prstGeom>
              <a:blipFill>
                <a:blip r:embed="rId5"/>
                <a:stretch>
                  <a:fillRect t="-4688" b="-7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84559-0D46-4CC1-9CF7-F156EF37AE11}"/>
                  </a:ext>
                </a:extLst>
              </p:cNvPr>
              <p:cNvSpPr txBox="1"/>
              <p:nvPr/>
            </p:nvSpPr>
            <p:spPr>
              <a:xfrm>
                <a:off x="1631576" y="4572000"/>
                <a:ext cx="9117106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sz="2600" dirty="0"/>
                  <a:t>대인기술</a:t>
                </a:r>
                <a:r>
                  <a:rPr lang="en-US" altLang="ko-KR" sz="2600" dirty="0"/>
                  <a:t>: </a:t>
                </a:r>
                <a:r>
                  <a:rPr lang="ko-KR" altLang="ko-KR" dirty="0"/>
                  <a:t>침묵</a:t>
                </a:r>
                <a:r>
                  <a:rPr lang="x-none" altLang="ko-KR" dirty="0"/>
                  <a:t>, </a:t>
                </a:r>
                <a:r>
                  <a:rPr lang="ko-KR" altLang="ko-KR" dirty="0"/>
                  <a:t>눈맞춤</a:t>
                </a:r>
                <a:r>
                  <a:rPr lang="x-none" altLang="ko-KR" dirty="0"/>
                  <a:t> - </a:t>
                </a:r>
                <a:r>
                  <a:rPr lang="ko-KR" altLang="ko-KR" dirty="0"/>
                  <a:t>책임감이 </a:t>
                </a:r>
                <a:r>
                  <a:rPr lang="ko-KR" altLang="ko-KR" dirty="0" err="1"/>
                  <a:t>없어보이는</a:t>
                </a:r>
                <a:r>
                  <a:rPr lang="ko-KR" altLang="ko-KR" dirty="0"/>
                  <a:t> 토니를 마주보며 침묵하여 긴장감을 조성하고 경계심을 드러낸다</a:t>
                </a:r>
                <a:r>
                  <a:rPr lang="x-none" altLang="ko-KR" dirty="0"/>
                  <a:t>. </a:t>
                </a:r>
                <a:endParaRPr lang="ko-KR" alt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84559-0D46-4CC1-9CF7-F156EF37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76" y="4572000"/>
                <a:ext cx="9117106" cy="1169551"/>
              </a:xfrm>
              <a:prstGeom prst="rect">
                <a:avLst/>
              </a:prstGeom>
              <a:blipFill>
                <a:blip r:embed="rId6"/>
                <a:stretch>
                  <a:fillRect l="-1204" r="-535" b="-7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241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36716" y="519144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07256" y="759298"/>
            <a:ext cx="8280000" cy="633666"/>
            <a:chOff x="2243100" y="878306"/>
            <a:chExt cx="8280000" cy="633666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/>
              <p:cNvSpPr/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히어로들 간의 관계</a:t>
                </a:r>
                <a:endParaRPr lang="en-US" altLang="ko-KR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(Doctor-Strange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Spider-Man)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95" name="직사각형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  <a:blipFill>
                <a:blip r:embed="rId2"/>
                <a:stretch>
                  <a:fillRect t="-9581" b="-10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6">
            <a:extLst>
              <a:ext uri="{FF2B5EF4-FFF2-40B4-BE49-F238E27FC236}">
                <a16:creationId xmlns:a16="http://schemas.microsoft.com/office/drawing/2014/main" id="{4C043AA4-DECE-45AB-B189-8E615829C1A6}"/>
              </a:ext>
            </a:extLst>
          </p:cNvPr>
          <p:cNvSpPr>
            <a:spLocks/>
          </p:cNvSpPr>
          <p:nvPr/>
        </p:nvSpPr>
        <p:spPr bwMode="auto">
          <a:xfrm flipH="1">
            <a:off x="1925991" y="3577423"/>
            <a:ext cx="2062937" cy="3142590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모서리가 둥근 직사각형 45">
            <a:extLst>
              <a:ext uri="{FF2B5EF4-FFF2-40B4-BE49-F238E27FC236}">
                <a16:creationId xmlns:a16="http://schemas.microsoft.com/office/drawing/2014/main" id="{9217FADE-A46B-450E-BEC3-4A099EDB5291}"/>
              </a:ext>
            </a:extLst>
          </p:cNvPr>
          <p:cNvSpPr/>
          <p:nvPr/>
        </p:nvSpPr>
        <p:spPr>
          <a:xfrm>
            <a:off x="2716908" y="1742305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3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45">
            <a:extLst>
              <a:ext uri="{FF2B5EF4-FFF2-40B4-BE49-F238E27FC236}">
                <a16:creationId xmlns:a16="http://schemas.microsoft.com/office/drawing/2014/main" id="{9C2E160D-E21D-403D-AA75-7D1BFCA5D7A9}"/>
              </a:ext>
            </a:extLst>
          </p:cNvPr>
          <p:cNvSpPr/>
          <p:nvPr/>
        </p:nvSpPr>
        <p:spPr>
          <a:xfrm>
            <a:off x="2716908" y="1737954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4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7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51141" y="543903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07256" y="759298"/>
            <a:ext cx="8280000" cy="633666"/>
            <a:chOff x="2243100" y="878306"/>
            <a:chExt cx="8280000" cy="633666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/>
              <p:cNvSpPr/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히어로들 간의 관계</a:t>
                </a:r>
                <a:endParaRPr lang="en-US" altLang="ko-KR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(Doctor-Strange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Spider-Man)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95" name="직사각형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  <a:blipFill>
                <a:blip r:embed="rId2"/>
                <a:stretch>
                  <a:fillRect t="-9581" b="-10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D8763-C143-4000-9166-F225482C6678}"/>
                  </a:ext>
                </a:extLst>
              </p:cNvPr>
              <p:cNvSpPr txBox="1"/>
              <p:nvPr/>
            </p:nvSpPr>
            <p:spPr>
              <a:xfrm>
                <a:off x="1218145" y="1864659"/>
                <a:ext cx="2511173" cy="2554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</a:t>
                </a:r>
                <a:r>
                  <a:rPr lang="ko-KR" altLang="en-US" sz="2600" dirty="0"/>
                  <a:t>대인 사고</a:t>
                </a:r>
                <a:endParaRPr lang="en-US" altLang="ko-KR" sz="2600" dirty="0"/>
              </a:p>
              <a:p>
                <a:r>
                  <a:rPr lang="en-US" altLang="ko-KR" sz="2600" dirty="0"/>
                  <a:t>         </a:t>
                </a:r>
                <a14:m>
                  <m:oMath xmlns:m="http://schemas.openxmlformats.org/officeDocument/2006/math">
                    <m:r>
                      <a:rPr lang="en-US" altLang="ko-KR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ko-KR" sz="2600" dirty="0"/>
              </a:p>
              <a:p>
                <a:r>
                  <a:rPr lang="ko-KR" altLang="en-US" dirty="0"/>
                  <a:t>태도를 보니 산만한 사람일 것이다 </a:t>
                </a:r>
                <a:r>
                  <a:rPr lang="en-US" altLang="ko-KR" dirty="0"/>
                  <a:t>( ‘</a:t>
                </a:r>
                <a:r>
                  <a:rPr lang="ko-KR" altLang="en-US" dirty="0"/>
                  <a:t>감정적 추리</a:t>
                </a:r>
                <a:r>
                  <a:rPr lang="en-US" altLang="ko-KR" dirty="0"/>
                  <a:t>’</a:t>
                </a:r>
                <a:r>
                  <a:rPr lang="ko-KR" altLang="en-US" dirty="0"/>
                  <a:t> 의 오류가 </a:t>
                </a:r>
                <a:r>
                  <a:rPr lang="ko-KR" altLang="en-US" dirty="0" err="1"/>
                  <a:t>일어남</a:t>
                </a:r>
                <a:r>
                  <a:rPr lang="en-US" altLang="ko-KR" dirty="0"/>
                  <a:t> – </a:t>
                </a:r>
                <a:r>
                  <a:rPr lang="ko-KR" altLang="en-US" dirty="0"/>
                  <a:t>막연하게 느껴지는 불쾌감으로 타인을 판단함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D8763-C143-4000-9166-F225482C6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45" y="1864659"/>
                <a:ext cx="2511173" cy="2554545"/>
              </a:xfrm>
              <a:prstGeom prst="rect">
                <a:avLst/>
              </a:prstGeom>
              <a:blipFill>
                <a:blip r:embed="rId3"/>
                <a:stretch>
                  <a:fillRect l="-2184" t="-2148" r="-971" b="-28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2A875-DF77-4DD9-9C7B-C5C0EF4BB09E}"/>
                  </a:ext>
                </a:extLst>
              </p:cNvPr>
              <p:cNvSpPr txBox="1"/>
              <p:nvPr/>
            </p:nvSpPr>
            <p:spPr>
              <a:xfrm>
                <a:off x="4742329" y="1864659"/>
                <a:ext cx="2511173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600" dirty="0"/>
                  <a:t>    대인감정</a:t>
                </a:r>
                <a:endParaRPr lang="en-US" altLang="ko-KR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dirty="0"/>
                  <a:t>자아관여성 측면에서 평가</a:t>
                </a:r>
                <a:r>
                  <a:rPr lang="en-US" altLang="ko-KR" dirty="0"/>
                  <a:t> – </a:t>
                </a:r>
                <a:r>
                  <a:rPr lang="ko-KR" altLang="en-US" dirty="0"/>
                  <a:t>불쾌감을 느낌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산만한 태도로 인해 자기 존중감이 손상됨</a:t>
                </a:r>
                <a:r>
                  <a:rPr lang="en-US" altLang="ko-KR" dirty="0"/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2A875-DF77-4DD9-9C7B-C5C0EF4BB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329" y="1864659"/>
                <a:ext cx="2511173" cy="2000548"/>
              </a:xfrm>
              <a:prstGeom prst="rect">
                <a:avLst/>
              </a:prstGeom>
              <a:blipFill>
                <a:blip r:embed="rId4"/>
                <a:stretch>
                  <a:fillRect l="-2184" t="-2744" r="-971" b="-3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40253-B4FB-4F8A-B11B-D5D513555875}"/>
                  </a:ext>
                </a:extLst>
              </p:cNvPr>
              <p:cNvSpPr txBox="1"/>
              <p:nvPr/>
            </p:nvSpPr>
            <p:spPr>
              <a:xfrm>
                <a:off x="8266513" y="1864659"/>
                <a:ext cx="22501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600" dirty="0"/>
                  <a:t>   대인동기</a:t>
                </a:r>
                <a:endParaRPr lang="en-US" altLang="ko-KR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dirty="0"/>
                  <a:t>친화동기가 낮고 지배동기는 높음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40253-B4FB-4F8A-B11B-D5D513555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513" y="1864659"/>
                <a:ext cx="2250141" cy="1446550"/>
              </a:xfrm>
              <a:prstGeom prst="rect">
                <a:avLst/>
              </a:prstGeom>
              <a:blipFill>
                <a:blip r:embed="rId5"/>
                <a:stretch>
                  <a:fillRect l="-2168" t="-3797" b="-5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84559-0D46-4CC1-9CF7-F156EF37AE11}"/>
                  </a:ext>
                </a:extLst>
              </p:cNvPr>
              <p:cNvSpPr txBox="1"/>
              <p:nvPr/>
            </p:nvSpPr>
            <p:spPr>
              <a:xfrm>
                <a:off x="1631576" y="4572000"/>
                <a:ext cx="911710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sz="2600" dirty="0"/>
                  <a:t>대인기술</a:t>
                </a:r>
                <a:r>
                  <a:rPr lang="en-US" altLang="ko-KR" sz="2600" dirty="0"/>
                  <a:t>: </a:t>
                </a:r>
                <a:r>
                  <a:rPr lang="ko-KR" altLang="ko-KR" dirty="0"/>
                  <a:t>비언어적 대인기술 中 얼굴표정</a:t>
                </a:r>
                <a:r>
                  <a:rPr lang="en-US" altLang="ko-KR" dirty="0"/>
                  <a:t>, </a:t>
                </a:r>
                <a:r>
                  <a:rPr lang="ko-KR" altLang="ko-KR" dirty="0"/>
                  <a:t>공간 행동 </a:t>
                </a:r>
                <a:r>
                  <a:rPr lang="en-US" altLang="ko-KR" dirty="0"/>
                  <a:t>- </a:t>
                </a:r>
                <a:r>
                  <a:rPr lang="ko-KR" altLang="ko-KR" dirty="0"/>
                  <a:t>얼굴을 찡그리고 거리를 멀리하면 서 불쾌함을 드러냄</a:t>
                </a:r>
                <a:r>
                  <a:rPr lang="en-US" altLang="ko-KR" dirty="0"/>
                  <a:t>. </a:t>
                </a:r>
                <a:endParaRPr lang="ko-KR" altLang="ko-KR" dirty="0"/>
              </a:p>
              <a:p>
                <a:endParaRPr lang="ko-KR" alt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84559-0D46-4CC1-9CF7-F156EF37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76" y="4572000"/>
                <a:ext cx="9117106" cy="1569660"/>
              </a:xfrm>
              <a:prstGeom prst="rect">
                <a:avLst/>
              </a:prstGeom>
              <a:blipFill>
                <a:blip r:embed="rId6"/>
                <a:stretch>
                  <a:fillRect l="-12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250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814052" y="898411"/>
            <a:ext cx="697120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결론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661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발표 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7658C-F42B-498D-9F1F-20940B584779}"/>
              </a:ext>
            </a:extLst>
          </p:cNvPr>
          <p:cNvSpPr txBox="1"/>
          <p:nvPr/>
        </p:nvSpPr>
        <p:spPr>
          <a:xfrm>
            <a:off x="969264" y="1554480"/>
            <a:ext cx="103601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서론</a:t>
            </a:r>
            <a:endParaRPr lang="en-US" altLang="ko-KR"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에니어그램</a:t>
            </a: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소개</a:t>
            </a:r>
            <a:endParaRPr lang="en-US" altLang="ko-KR"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에니어그램의</a:t>
            </a: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유형별 히어로 소개</a:t>
            </a:r>
            <a:endParaRPr lang="en-US" altLang="ko-KR"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히어로들 간의 관계</a:t>
            </a:r>
            <a:endParaRPr lang="en-US" altLang="ko-KR"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endParaRPr lang="en-US" altLang="ko-KR"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결론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62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서론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7658C-F42B-498D-9F1F-20940B584779}"/>
              </a:ext>
            </a:extLst>
          </p:cNvPr>
          <p:cNvSpPr txBox="1"/>
          <p:nvPr/>
        </p:nvSpPr>
        <p:spPr>
          <a:xfrm>
            <a:off x="1352651" y="2590415"/>
            <a:ext cx="103601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                             </a:t>
            </a: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대인동기</a:t>
            </a:r>
            <a:endParaRPr lang="en-US" altLang="ko-KR"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                                &amp;</a:t>
            </a:r>
          </a:p>
          <a:p>
            <a:r>
              <a:rPr lang="en-US" altLang="ko-KR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      +                  +  </a:t>
            </a:r>
            <a:r>
              <a:rPr lang="ko-KR" altLang="en-US" sz="32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대인신념</a:t>
            </a: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</a:t>
            </a:r>
            <a:r>
              <a:rPr lang="en-US" altLang="ko-KR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= </a:t>
            </a: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인간관계 </a:t>
            </a:r>
            <a:endParaRPr lang="en-US" altLang="ko-KR"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                                &amp;           </a:t>
            </a: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탐구</a:t>
            </a:r>
            <a:endParaRPr lang="en-US" altLang="ko-KR" sz="3200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                             </a:t>
            </a: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대인감정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 descr="공기, 앉아있는, 테이블, 빨간색이(가) 표시된 사진&#10;&#10;자동 생성된 설명">
            <a:extLst>
              <a:ext uri="{FF2B5EF4-FFF2-40B4-BE49-F238E27FC236}">
                <a16:creationId xmlns:a16="http://schemas.microsoft.com/office/drawing/2014/main" id="{777620AF-188A-4DEC-8DD0-B47AE1F74E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840" y="2839049"/>
            <a:ext cx="2007018" cy="2007018"/>
          </a:xfrm>
          <a:prstGeom prst="rect">
            <a:avLst/>
          </a:prstGeom>
        </p:spPr>
      </p:pic>
      <p:pic>
        <p:nvPicPr>
          <p:cNvPr id="6" name="그림 5" descr="그리기, 하얀색, 표지판이(가) 표시된 사진&#10;&#10;자동 생성된 설명">
            <a:extLst>
              <a:ext uri="{FF2B5EF4-FFF2-40B4-BE49-F238E27FC236}">
                <a16:creationId xmlns:a16="http://schemas.microsoft.com/office/drawing/2014/main" id="{71064D47-0F9C-4DC8-810D-188BFB976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051" y="2424869"/>
            <a:ext cx="2720091" cy="272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1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814052" y="898411"/>
            <a:ext cx="6971207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에니어그램</a:t>
            </a:r>
            <a:r>
              <a:rPr lang="ko-KR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소개</a:t>
            </a:r>
            <a:endParaRPr lang="en-US" altLang="ko-KR" sz="32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What is </a:t>
            </a:r>
            <a:r>
              <a:rPr lang="en-US" altLang="ko-KR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ennergram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5607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814052" y="898411"/>
            <a:ext cx="697120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에니어그램의</a:t>
            </a: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유형별 히어로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그림 27" descr="남자, 사람, 실외, 착용이(가) 표시된 사진&#10;&#10;자동 생성된 설명">
            <a:extLst>
              <a:ext uri="{FF2B5EF4-FFF2-40B4-BE49-F238E27FC236}">
                <a16:creationId xmlns:a16="http://schemas.microsoft.com/office/drawing/2014/main" id="{0C049F57-FC54-41CB-B6F8-1110CCE806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DAD4BE"/>
              </a:clrFrom>
              <a:clrTo>
                <a:srgbClr val="DAD4B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95" y="1859072"/>
            <a:ext cx="1875088" cy="2342610"/>
          </a:xfrm>
          <a:prstGeom prst="rect">
            <a:avLst/>
          </a:prstGeom>
        </p:spPr>
      </p:pic>
      <p:pic>
        <p:nvPicPr>
          <p:cNvPr id="32" name="그림 31" descr="남자, 사람, 보는, 안경이(가) 표시된 사진&#10;&#10;자동 생성된 설명">
            <a:extLst>
              <a:ext uri="{FF2B5EF4-FFF2-40B4-BE49-F238E27FC236}">
                <a16:creationId xmlns:a16="http://schemas.microsoft.com/office/drawing/2014/main" id="{ECBE95D4-8CDD-4845-B5DF-EB9D5F3E5C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792" y="1859072"/>
            <a:ext cx="1617280" cy="2342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B953B0-0CB8-4CB8-ACBA-B85FDFCCA1E1}"/>
                  </a:ext>
                </a:extLst>
              </p:cNvPr>
              <p:cNvSpPr txBox="1"/>
              <p:nvPr/>
            </p:nvSpPr>
            <p:spPr>
              <a:xfrm>
                <a:off x="809569" y="4338918"/>
                <a:ext cx="1057286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 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개혁가</a:t>
                </a:r>
                <a:r>
                  <a:rPr lang="en-US" altLang="ko-KR" dirty="0"/>
                  <a:t>(The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Reformer)           </a:t>
                </a:r>
                <a:r>
                  <a:rPr lang="ko-KR" altLang="en-US" dirty="0"/>
                  <a:t>돕고자 하는 사람               성취하는 사람</a:t>
                </a:r>
                <a:r>
                  <a:rPr lang="en-US" altLang="ko-KR" dirty="0"/>
                  <a:t>                </a:t>
                </a:r>
                <a:r>
                  <a:rPr lang="ko-KR" altLang="en-US" dirty="0"/>
                  <a:t>개인주의자</a:t>
                </a:r>
                <a:endParaRPr lang="en-US" altLang="ko-KR" dirty="0"/>
              </a:p>
              <a:p>
                <a:r>
                  <a:rPr lang="ko-KR" altLang="en-US" sz="1400" dirty="0"/>
                  <a:t>목표가 분명하고 원칙적                      </a:t>
                </a:r>
                <a:r>
                  <a:rPr lang="en-US" altLang="ko-KR" dirty="0"/>
                  <a:t>(The Helper)                  (The </a:t>
                </a:r>
                <a:r>
                  <a:rPr lang="en-US" altLang="ko-KR" dirty="0" err="1"/>
                  <a:t>Archiever</a:t>
                </a:r>
                <a:r>
                  <a:rPr lang="en-US" altLang="ko-KR" dirty="0"/>
                  <a:t>)            (The Individualist)     </a:t>
                </a:r>
                <a:r>
                  <a:rPr lang="ko-KR" altLang="en-US" sz="1400" dirty="0"/>
                  <a:t>   완벽주의자적 기질 존재                 주변사람들에게 봉사하고        사회에서 성공 지향적인 유형으로  다분히 개인적이며 타인들</a:t>
                </a:r>
                <a:endParaRPr lang="en-US" altLang="ko-KR" sz="1400" dirty="0"/>
              </a:p>
              <a:p>
                <a:r>
                  <a:rPr lang="ko-KR" altLang="en-US" sz="1400" dirty="0"/>
                  <a:t>  강한 목적의식을 가짐                   대인관계가 좋은 유형으로        매사에 자신감이 있고 매력적임     에게 자신을 드러내려고  </a:t>
                </a:r>
                <a:endParaRPr lang="en-US" altLang="ko-KR" sz="1400" dirty="0"/>
              </a:p>
              <a:p>
                <a:r>
                  <a:rPr lang="en-US" altLang="ko-KR" sz="1400" dirty="0"/>
                  <a:t>                                                   </a:t>
                </a:r>
                <a:r>
                  <a:rPr lang="ko-KR" altLang="en-US" sz="1400" dirty="0"/>
                  <a:t>여러 상황에 관대하다</a:t>
                </a:r>
                <a:r>
                  <a:rPr lang="en-US" altLang="ko-KR" sz="1400" dirty="0"/>
                  <a:t>         </a:t>
                </a:r>
                <a:r>
                  <a:rPr lang="ko-KR" altLang="en-US" sz="1400" dirty="0"/>
                  <a:t>사회적 지위와 개인의 성취 모두 원함         하지 않음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B953B0-0CB8-4CB8-ACBA-B85FDFCCA1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9" y="4338918"/>
                <a:ext cx="10572862" cy="1569660"/>
              </a:xfrm>
              <a:prstGeom prst="rect">
                <a:avLst/>
              </a:prstGeom>
              <a:blipFill>
                <a:blip r:embed="rId4"/>
                <a:stretch>
                  <a:fillRect l="-519" r="-3979" b="-31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9A8C1EE4-B595-412E-9302-239BF908EB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043" y="1859072"/>
            <a:ext cx="1579988" cy="23383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1704500-E8D2-415D-B376-6EC95BFB4B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33" y="1854844"/>
            <a:ext cx="1836591" cy="23426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B1DC6A-B2D4-4C9B-9077-68117792B3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41" y="1854844"/>
            <a:ext cx="1579988" cy="23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814052" y="898411"/>
            <a:ext cx="697120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에니어그램의</a:t>
            </a: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유형별 히어로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48F7D5A-CAF3-4915-A057-F6FB67ED2D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89" y="1859072"/>
            <a:ext cx="1579988" cy="23383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372C3DA-3FC3-4A6A-A41F-5F61A0AA13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33" y="1859072"/>
            <a:ext cx="1579988" cy="23383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61700C-2D00-4CBB-96BF-04EDF0EDFA02}"/>
                  </a:ext>
                </a:extLst>
              </p:cNvPr>
              <p:cNvSpPr txBox="1"/>
              <p:nvPr/>
            </p:nvSpPr>
            <p:spPr>
              <a:xfrm>
                <a:off x="809569" y="4420084"/>
                <a:ext cx="10572862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 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                             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        탐구자                         충실한 사람                   충실한 사람                열정적인 사람</a:t>
                </a:r>
                <a:endParaRPr lang="en-US" altLang="ko-KR" dirty="0"/>
              </a:p>
              <a:p>
                <a:r>
                  <a:rPr lang="ko-KR" altLang="en-US" sz="1400" dirty="0"/>
                  <a:t>  </a:t>
                </a:r>
                <a:r>
                  <a:rPr lang="en-US" altLang="ko-KR" dirty="0"/>
                  <a:t>(The Investigator)                 (The Loyalist)                 (The Loyalist)              (The Enthusiast)</a:t>
                </a:r>
              </a:p>
              <a:p>
                <a:r>
                  <a:rPr lang="ko-KR" altLang="en-US" sz="1400" dirty="0" err="1"/>
                  <a:t>지각력이</a:t>
                </a:r>
                <a:r>
                  <a:rPr lang="ko-KR" altLang="en-US" sz="1400" dirty="0"/>
                  <a:t> 강하고 창의적이며</a:t>
                </a:r>
                <a:r>
                  <a:rPr lang="en-US" altLang="ko-KR" sz="1400" dirty="0"/>
                  <a:t>              </a:t>
                </a:r>
                <a:r>
                  <a:rPr lang="ko-KR" altLang="en-US" sz="1400" dirty="0"/>
                  <a:t>매사에 충실하며 이들은             매사에 충실하며 이들은     항상 바쁘며 재미를 추구하는 </a:t>
                </a:r>
                <a:endParaRPr lang="en-US" altLang="ko-KR" sz="1400" dirty="0"/>
              </a:p>
              <a:p>
                <a:r>
                  <a:rPr lang="ko-KR" altLang="en-US" sz="1400" dirty="0"/>
                  <a:t>복잡한 기술과 아이디어를                신임할 수 있고 성실하며            신임할 수 있고 성실하며     생산적인 유형으로 매우 변덕</a:t>
                </a:r>
                <a:endParaRPr lang="en-US" altLang="ko-KR" sz="1400" dirty="0"/>
              </a:p>
              <a:p>
                <a:r>
                  <a:rPr lang="ko-KR" altLang="en-US" sz="1400" dirty="0"/>
                  <a:t>    개발하는데 뛰어난                       책임감이 매우 강하다                책임감이 매우 강하다        스럽고 긍정적이며 즉흥적임</a:t>
                </a:r>
                <a:endParaRPr lang="en-US" altLang="ko-KR" sz="1400" dirty="0"/>
              </a:p>
              <a:p>
                <a:r>
                  <a:rPr lang="ko-KR" altLang="en-US" sz="1400" dirty="0"/>
                  <a:t>집중력과 수행능력을 보임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61700C-2D00-4CBB-96BF-04EDF0EDF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9" y="4420084"/>
                <a:ext cx="10572862" cy="1785104"/>
              </a:xfrm>
              <a:prstGeom prst="rect">
                <a:avLst/>
              </a:prstGeom>
              <a:blipFill>
                <a:blip r:embed="rId4"/>
                <a:stretch>
                  <a:fillRect l="-173" b="-2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 descr="남자, 사람, 보는, 안경이(가) 표시된 사진&#10;&#10;자동 생성된 설명">
            <a:extLst>
              <a:ext uri="{FF2B5EF4-FFF2-40B4-BE49-F238E27FC236}">
                <a16:creationId xmlns:a16="http://schemas.microsoft.com/office/drawing/2014/main" id="{AEE48CDA-FB8A-4A03-B71B-6DEB01C6CB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92" y="1854844"/>
            <a:ext cx="1617280" cy="2342610"/>
          </a:xfrm>
          <a:prstGeom prst="rect">
            <a:avLst/>
          </a:prstGeom>
        </p:spPr>
      </p:pic>
      <p:pic>
        <p:nvPicPr>
          <p:cNvPr id="18" name="그림 17" descr="앉아있는, 쥐고있는, 여자, 젊은이(가) 표시된 사진&#10;&#10;자동 생성된 설명">
            <a:extLst>
              <a:ext uri="{FF2B5EF4-FFF2-40B4-BE49-F238E27FC236}">
                <a16:creationId xmlns:a16="http://schemas.microsoft.com/office/drawing/2014/main" id="{1B722B1F-64B9-4533-B11A-68164F8FE6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140" y="1854844"/>
            <a:ext cx="1579993" cy="23383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4AD92D-5A8B-4ADA-B841-E6FBD5D518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950" y="1863318"/>
            <a:ext cx="1579977" cy="2338364"/>
          </a:xfrm>
          <a:prstGeom prst="rect">
            <a:avLst/>
          </a:prstGeom>
        </p:spPr>
      </p:pic>
      <p:pic>
        <p:nvPicPr>
          <p:cNvPr id="20" name="그림 19" descr="사람, 착용, 빨간색, 쥐고있는이(가) 표시된 사진&#10;&#10;자동 생성된 설명">
            <a:extLst>
              <a:ext uri="{FF2B5EF4-FFF2-40B4-BE49-F238E27FC236}">
                <a16:creationId xmlns:a16="http://schemas.microsoft.com/office/drawing/2014/main" id="{CA11995F-D501-4E94-8797-FC41AA7AF5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631" y="1859072"/>
            <a:ext cx="1875088" cy="234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36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814052" y="898411"/>
            <a:ext cx="697120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휴먼매직체" panose="02030504000101010101" pitchFamily="18" charset="-127"/>
                <a:ea typeface="휴먼매직체" panose="02030504000101010101" pitchFamily="18" charset="-127"/>
              </a:rPr>
              <a:t>에니어그램의</a:t>
            </a:r>
            <a:r>
              <a:rPr lang="ko-KR" altLang="en-US" sz="3200" dirty="0">
                <a:latin typeface="휴먼매직체" panose="02030504000101010101" pitchFamily="18" charset="-127"/>
                <a:ea typeface="휴먼매직체" panose="02030504000101010101" pitchFamily="18" charset="-127"/>
              </a:rPr>
              <a:t> 유형별 히어로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pPr algn="ctr"/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2D0A1B4-4C75-4FD2-84B9-B169B97293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78" y="1863436"/>
            <a:ext cx="1870704" cy="23383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E4B0D6-8031-497B-9D40-C42C649FC2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43" y="1859072"/>
            <a:ext cx="1591282" cy="23383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1C2E5C-CCB9-43D3-810B-845F0A5A0A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50" y="1859071"/>
            <a:ext cx="1579978" cy="23383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8BA5810-E93D-4268-9817-21D82327CF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932" y="1859071"/>
            <a:ext cx="1579977" cy="23383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D318CE-D849-4AEB-BA84-4B6D0A3761B5}"/>
                  </a:ext>
                </a:extLst>
              </p:cNvPr>
              <p:cNvSpPr txBox="1"/>
              <p:nvPr/>
            </p:nvSpPr>
            <p:spPr>
              <a:xfrm>
                <a:off x="809569" y="4338918"/>
                <a:ext cx="10572862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           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                               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                                 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altLang="ko-KR" dirty="0"/>
                  <a:t>                               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    도전하는 사람                도전하는 사람                    평화주의자                    </a:t>
                </a:r>
                <a:r>
                  <a:rPr lang="ko-KR" altLang="en-US" dirty="0" err="1"/>
                  <a:t>평화주의자</a:t>
                </a:r>
                <a:endParaRPr lang="en-US" altLang="ko-KR" dirty="0"/>
              </a:p>
              <a:p>
                <a:r>
                  <a:rPr lang="en-US" altLang="ko-KR" dirty="0"/>
                  <a:t>   (The Challenger)             (The Challenger)             (The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Peacemaker)            (The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Peacemaker)</a:t>
                </a:r>
              </a:p>
              <a:p>
                <a:r>
                  <a:rPr lang="ko-KR" altLang="en-US" sz="1400" dirty="0"/>
                  <a:t>   힘과 결단력이 강하며                 힘과 결단력이 강하며                    자기 스스로는 물론                    자기 스스로는 물론 </a:t>
                </a:r>
                <a:endParaRPr lang="en-US" altLang="ko-KR" sz="1400" dirty="0"/>
              </a:p>
              <a:p>
                <a:r>
                  <a:rPr lang="ko-KR" altLang="en-US" sz="1400" dirty="0"/>
                  <a:t>   성격이 매우 저돌적임                 성격이 매우 저돌적임                   다른 사람들을 위해서                 다른 사람들을 위해서</a:t>
                </a:r>
                <a:endParaRPr lang="en-US" altLang="ko-KR" sz="1400" dirty="0"/>
              </a:p>
              <a:p>
                <a:r>
                  <a:rPr lang="en-US" altLang="ko-KR" sz="1400" dirty="0"/>
                  <a:t> </a:t>
                </a:r>
                <a:r>
                  <a:rPr lang="ko-KR" altLang="en-US" sz="1400" dirty="0"/>
                  <a:t>자신이 남에게 </a:t>
                </a:r>
                <a:r>
                  <a:rPr lang="ko-KR" altLang="en-US" sz="1400" dirty="0" err="1"/>
                  <a:t>통제당하는</a:t>
                </a:r>
                <a:r>
                  <a:rPr lang="ko-KR" altLang="en-US" sz="1400" dirty="0"/>
                  <a:t>           자신이 남에게 </a:t>
                </a:r>
                <a:r>
                  <a:rPr lang="ko-KR" altLang="en-US" sz="1400" dirty="0" err="1"/>
                  <a:t>통제당하는</a:t>
                </a:r>
                <a:r>
                  <a:rPr lang="ko-KR" altLang="en-US" sz="1400" dirty="0"/>
                  <a:t>            내면에서 부터 외부의 평화를           내면에서 부터 외부의</a:t>
                </a:r>
                <a:endParaRPr lang="en-US" altLang="ko-KR" sz="1400" dirty="0"/>
              </a:p>
              <a:p>
                <a:r>
                  <a:rPr lang="en-US" altLang="ko-KR" sz="1400" dirty="0"/>
                  <a:t>    </a:t>
                </a:r>
                <a:r>
                  <a:rPr lang="ko-KR" altLang="en-US" sz="1400" dirty="0"/>
                  <a:t>것은 원하지 않는다                    것은 원하지 않는다                    추구하려고 항상 애씀                    평화를 추구하려고 </a:t>
                </a:r>
                <a:endParaRPr lang="en-US" altLang="ko-KR" sz="1400" dirty="0"/>
              </a:p>
              <a:p>
                <a:r>
                  <a:rPr lang="ko-KR" altLang="en-US" sz="1400" dirty="0"/>
                  <a:t>                                                                                                                                                   항상 애씀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D318CE-D849-4AEB-BA84-4B6D0A376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69" y="4338918"/>
                <a:ext cx="10572862" cy="2000548"/>
              </a:xfrm>
              <a:prstGeom prst="rect">
                <a:avLst/>
              </a:prstGeom>
              <a:blipFill>
                <a:blip r:embed="rId6"/>
                <a:stretch>
                  <a:fillRect r="-404" b="-21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A5670280-D91A-4091-8BF5-35B82BEFFC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78" y="1859071"/>
            <a:ext cx="1874487" cy="237628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508491-8A29-4F67-B4FF-CD2E17D3F6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825" y="1861649"/>
            <a:ext cx="1870704" cy="233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95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36716" y="519144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07256" y="759298"/>
            <a:ext cx="8280000" cy="633666"/>
            <a:chOff x="2243100" y="878306"/>
            <a:chExt cx="8280000" cy="633666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/>
              <p:cNvSpPr/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히어로들 간의 관계</a:t>
                </a:r>
                <a:endParaRPr lang="en-US" altLang="ko-KR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(Nick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Fury </a:t>
                </a:r>
                <a14:m>
                  <m:oMath xmlns:m="http://schemas.openxmlformats.org/officeDocument/2006/math">
                    <m:r>
                      <a:rPr lang="en-US" altLang="ko-KR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Spider-Man)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95" name="직사각형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  <a:blipFill>
                <a:blip r:embed="rId2"/>
                <a:stretch>
                  <a:fillRect t="-9581" b="-10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6">
            <a:extLst>
              <a:ext uri="{FF2B5EF4-FFF2-40B4-BE49-F238E27FC236}">
                <a16:creationId xmlns:a16="http://schemas.microsoft.com/office/drawing/2014/main" id="{4C043AA4-DECE-45AB-B189-8E615829C1A6}"/>
              </a:ext>
            </a:extLst>
          </p:cNvPr>
          <p:cNvSpPr>
            <a:spLocks/>
          </p:cNvSpPr>
          <p:nvPr/>
        </p:nvSpPr>
        <p:spPr bwMode="auto">
          <a:xfrm flipH="1">
            <a:off x="1925991" y="3577423"/>
            <a:ext cx="2062937" cy="3142590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모서리가 둥근 직사각형 45">
            <a:extLst>
              <a:ext uri="{FF2B5EF4-FFF2-40B4-BE49-F238E27FC236}">
                <a16:creationId xmlns:a16="http://schemas.microsoft.com/office/drawing/2014/main" id="{9217FADE-A46B-450E-BEC3-4A099EDB5291}"/>
              </a:ext>
            </a:extLst>
          </p:cNvPr>
          <p:cNvSpPr/>
          <p:nvPr/>
        </p:nvSpPr>
        <p:spPr>
          <a:xfrm>
            <a:off x="2716908" y="1742305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3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45">
            <a:extLst>
              <a:ext uri="{FF2B5EF4-FFF2-40B4-BE49-F238E27FC236}">
                <a16:creationId xmlns:a16="http://schemas.microsoft.com/office/drawing/2014/main" id="{9C2E160D-E21D-403D-AA75-7D1BFCA5D7A9}"/>
              </a:ext>
            </a:extLst>
          </p:cNvPr>
          <p:cNvSpPr/>
          <p:nvPr/>
        </p:nvSpPr>
        <p:spPr>
          <a:xfrm>
            <a:off x="2716907" y="1742304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4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8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51141" y="543903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745990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007256" y="759298"/>
            <a:ext cx="8280000" cy="633666"/>
            <a:chOff x="2243100" y="878306"/>
            <a:chExt cx="8280000" cy="633666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직사각형 94"/>
              <p:cNvSpPr/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3600" b="1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히어로들 간의 관계</a:t>
                </a:r>
                <a:endParaRPr lang="en-US" altLang="ko-KR" sz="36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  <a:p>
                <a:pPr algn="ctr"/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(Nick</a:t>
                </a:r>
                <a:r>
                  <a:rPr lang="ko-KR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</a:t>
                </a:r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Fury </a:t>
                </a:r>
                <a14:m>
                  <m:oMath xmlns:m="http://schemas.openxmlformats.org/officeDocument/2006/math">
                    <m:r>
                      <a:rPr lang="en-US" altLang="ko-KR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휴먼매직체" panose="02030504000101010101" pitchFamily="18" charset="-127"/>
                    <a:ea typeface="휴먼매직체" panose="02030504000101010101" pitchFamily="18" charset="-127"/>
                  </a:rPr>
                  <a:t> Spider-Man)</a:t>
                </a:r>
                <a:endParaRPr lang="ko-KR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휴먼매직체" panose="02030504000101010101" pitchFamily="18" charset="-127"/>
                  <a:ea typeface="휴먼매직체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95" name="직사각형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929" y="602881"/>
                <a:ext cx="6971207" cy="1015663"/>
              </a:xfrm>
              <a:prstGeom prst="rect">
                <a:avLst/>
              </a:prstGeom>
              <a:blipFill>
                <a:blip r:embed="rId2"/>
                <a:stretch>
                  <a:fillRect t="-9581" b="-10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D8763-C143-4000-9166-F225482C6678}"/>
                  </a:ext>
                </a:extLst>
              </p:cNvPr>
              <p:cNvSpPr txBox="1"/>
              <p:nvPr/>
            </p:nvSpPr>
            <p:spPr>
              <a:xfrm>
                <a:off x="1218145" y="1864659"/>
                <a:ext cx="2511173" cy="2000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</a:t>
                </a:r>
                <a:r>
                  <a:rPr lang="ko-KR" altLang="en-US" sz="2600" dirty="0"/>
                  <a:t>대인 사고</a:t>
                </a:r>
                <a:endParaRPr lang="en-US" altLang="ko-KR" sz="2600" dirty="0"/>
              </a:p>
              <a:p>
                <a:r>
                  <a:rPr lang="en-US" altLang="ko-KR" sz="2600" dirty="0"/>
                  <a:t>         </a:t>
                </a:r>
                <a14:m>
                  <m:oMath xmlns:m="http://schemas.openxmlformats.org/officeDocument/2006/math">
                    <m:r>
                      <a:rPr lang="en-US" altLang="ko-KR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ko-KR" sz="2600" dirty="0"/>
              </a:p>
              <a:p>
                <a:r>
                  <a:rPr lang="ko-KR" altLang="en-US" dirty="0"/>
                  <a:t>자신이 </a:t>
                </a:r>
                <a:r>
                  <a:rPr lang="ko-KR" altLang="en-US" dirty="0" err="1"/>
                  <a:t>해야할</a:t>
                </a:r>
                <a:r>
                  <a:rPr lang="ko-KR" altLang="en-US" dirty="0"/>
                  <a:t> 일에 많은 압박을 느끼고 있으며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이를 혼자 해결하기에는 아직 어리다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BD8763-C143-4000-9166-F225482C6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145" y="1864659"/>
                <a:ext cx="2511173" cy="2000548"/>
              </a:xfrm>
              <a:prstGeom prst="rect">
                <a:avLst/>
              </a:prstGeom>
              <a:blipFill>
                <a:blip r:embed="rId3"/>
                <a:stretch>
                  <a:fillRect l="-2184" t="-2744" r="-971" b="-3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2A875-DF77-4DD9-9C7B-C5C0EF4BB09E}"/>
                  </a:ext>
                </a:extLst>
              </p:cNvPr>
              <p:cNvSpPr txBox="1"/>
              <p:nvPr/>
            </p:nvSpPr>
            <p:spPr>
              <a:xfrm>
                <a:off x="4742329" y="1864659"/>
                <a:ext cx="2511173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600" dirty="0"/>
                  <a:t>    대인감정</a:t>
                </a:r>
                <a:endParaRPr lang="en-US" altLang="ko-KR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dirty="0"/>
                  <a:t>부모가 자식에게 </a:t>
                </a:r>
                <a:r>
                  <a:rPr lang="ko-KR" altLang="en-US" dirty="0" err="1"/>
                  <a:t>느끼</a:t>
                </a:r>
                <a:r>
                  <a:rPr lang="ko-KR" altLang="en-US" dirty="0"/>
                  <a:t>  는 것과 비슷한 애정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D2A875-DF77-4DD9-9C7B-C5C0EF4BB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329" y="1864659"/>
                <a:ext cx="2511173" cy="1446550"/>
              </a:xfrm>
              <a:prstGeom prst="rect">
                <a:avLst/>
              </a:prstGeom>
              <a:blipFill>
                <a:blip r:embed="rId4"/>
                <a:stretch>
                  <a:fillRect l="-2184" t="-3797" b="-5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40253-B4FB-4F8A-B11B-D5D513555875}"/>
                  </a:ext>
                </a:extLst>
              </p:cNvPr>
              <p:cNvSpPr txBox="1"/>
              <p:nvPr/>
            </p:nvSpPr>
            <p:spPr>
              <a:xfrm>
                <a:off x="8266513" y="1864659"/>
                <a:ext cx="2250141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600" dirty="0"/>
                  <a:t>   대인동기</a:t>
                </a:r>
                <a:endParaRPr lang="en-US" altLang="ko-KR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dirty="0"/>
                  <a:t>지배동기와 자기존중감 동기가 강함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40253-B4FB-4F8A-B11B-D5D513555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6513" y="1864659"/>
                <a:ext cx="2250141" cy="1446550"/>
              </a:xfrm>
              <a:prstGeom prst="rect">
                <a:avLst/>
              </a:prstGeom>
              <a:blipFill>
                <a:blip r:embed="rId5"/>
                <a:stretch>
                  <a:fillRect l="-2168" t="-3797" b="-59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84559-0D46-4CC1-9CF7-F156EF37AE11}"/>
                  </a:ext>
                </a:extLst>
              </p:cNvPr>
              <p:cNvSpPr txBox="1"/>
              <p:nvPr/>
            </p:nvSpPr>
            <p:spPr>
              <a:xfrm>
                <a:off x="1631576" y="4572000"/>
                <a:ext cx="911710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2600" i="1" smtClean="0">
                          <a:latin typeface="Cambria Math" panose="02040503050406030204" pitchFamily="18" charset="0"/>
                        </a:rPr>
                        <m:t>↓↓</m:t>
                      </m:r>
                    </m:oMath>
                  </m:oMathPara>
                </a14:m>
                <a:endParaRPr lang="en-US" altLang="ko-KR" sz="2600" dirty="0"/>
              </a:p>
              <a:p>
                <a:r>
                  <a:rPr lang="ko-KR" altLang="en-US" sz="2600" dirty="0"/>
                  <a:t>대인기술</a:t>
                </a:r>
                <a:r>
                  <a:rPr lang="en-US" altLang="ko-KR" sz="2600" dirty="0"/>
                  <a:t>: </a:t>
                </a:r>
                <a:r>
                  <a:rPr lang="ko-KR" altLang="ko-KR" dirty="0"/>
                  <a:t>비언어적 대인 기술 中 눈 맞춤</a:t>
                </a:r>
                <a:r>
                  <a:rPr lang="en-US" altLang="ko-KR" dirty="0"/>
                  <a:t> – </a:t>
                </a:r>
                <a:r>
                  <a:rPr lang="ko-KR" altLang="ko-KR" dirty="0"/>
                  <a:t>책임감을 요구하는 부분에서 적당한 압박을 가함과 동시에 </a:t>
                </a:r>
                <a:r>
                  <a:rPr lang="ko-KR" altLang="ko-KR" dirty="0" err="1"/>
                  <a:t>스파이더맨의</a:t>
                </a:r>
                <a:r>
                  <a:rPr lang="ko-KR" altLang="ko-KR" dirty="0"/>
                  <a:t> 결정을 촉진함</a:t>
                </a:r>
              </a:p>
              <a:p>
                <a:endParaRPr lang="ko-KR" altLang="en-US" sz="2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084559-0D46-4CC1-9CF7-F156EF37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576" y="4572000"/>
                <a:ext cx="9117106" cy="1569660"/>
              </a:xfrm>
              <a:prstGeom prst="rect">
                <a:avLst/>
              </a:prstGeom>
              <a:blipFill>
                <a:blip r:embed="rId6"/>
                <a:stretch>
                  <a:fillRect l="-1204" r="-4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0226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6760</TotalTime>
  <Words>610</Words>
  <Application>Microsoft Office PowerPoint</Application>
  <PresentationFormat>와이드스크린</PresentationFormat>
  <Paragraphs>127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HY견고딕</vt:lpstr>
      <vt:lpstr>맑은 고딕</vt:lpstr>
      <vt:lpstr>휴먼매직체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정우진</cp:lastModifiedBy>
  <cp:revision>1200</cp:revision>
  <dcterms:created xsi:type="dcterms:W3CDTF">2019-06-05T05:22:16Z</dcterms:created>
  <dcterms:modified xsi:type="dcterms:W3CDTF">2020-06-07T06:11:23Z</dcterms:modified>
</cp:coreProperties>
</file>